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2"/>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48" r:id="rId38"/>
    <p:sldId id="329" r:id="rId39"/>
    <p:sldId id="360" r:id="rId40"/>
    <p:sldId id="361" r:id="rId41"/>
    <p:sldId id="362" r:id="rId42"/>
    <p:sldId id="353" r:id="rId43"/>
    <p:sldId id="364" r:id="rId44"/>
    <p:sldId id="363" r:id="rId45"/>
    <p:sldId id="354" r:id="rId46"/>
    <p:sldId id="355" r:id="rId47"/>
    <p:sldId id="356" r:id="rId48"/>
    <p:sldId id="357" r:id="rId49"/>
    <p:sldId id="358" r:id="rId50"/>
    <p:sldId id="35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76327" autoAdjust="0"/>
  </p:normalViewPr>
  <p:slideViewPr>
    <p:cSldViewPr snapToGrid="0">
      <p:cViewPr varScale="1">
        <p:scale>
          <a:sx n="60" d="100"/>
          <a:sy n="60" d="100"/>
        </p:scale>
        <p:origin x="82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3/16/2020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en.wikipedia.org/wiki/Scientific_evidence" TargetMode="External"/><Relationship Id="rId3" Type="http://schemas.openxmlformats.org/officeDocument/2006/relationships/hyperlink" Target="#nooffset"/><Relationship Id="rId7" Type="http://schemas.openxmlformats.org/officeDocument/2006/relationships/hyperlink" Target="https://en.wikipedia.org/wiki/Conditional_probability" TargetMode="External"/><Relationship Id="rId12" Type="http://schemas.openxmlformats.org/officeDocument/2006/relationships/hyperlink" Target="#quarteroffset"/><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Random_event" TargetMode="External"/><Relationship Id="rId11" Type="http://schemas.openxmlformats.org/officeDocument/2006/relationships/hyperlink" Target="#mode0"/><Relationship Id="rId5" Type="http://schemas.openxmlformats.org/officeDocument/2006/relationships/hyperlink" Target="#criticalSNR"/><Relationship Id="rId10" Type="http://schemas.openxmlformats.org/officeDocument/2006/relationships/hyperlink" Target="#mode2"/><Relationship Id="rId4" Type="http://schemas.openxmlformats.org/officeDocument/2006/relationships/hyperlink" Target="#criticalvalue"/><Relationship Id="rId9" Type="http://schemas.openxmlformats.org/officeDocument/2006/relationships/hyperlink" Target="#mode1"/></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a:t>
            </a:r>
            <a:r>
              <a:rPr lang="en-US" sz="1200" u="none" strike="noStrike" kern="1200" dirty="0" err="1">
                <a:solidFill>
                  <a:schemeClr val="tx1"/>
                </a:solidFill>
                <a:effectLst/>
                <a:latin typeface="+mn-lt"/>
                <a:ea typeface="+mn-ea"/>
                <a:cs typeface="+mn-cs"/>
              </a:rPr>
              <a:t>harbour</a:t>
            </a:r>
            <a:r>
              <a:rPr lang="en-US" sz="1200" u="none" strike="noStrike" kern="1200" dirty="0">
                <a:solidFill>
                  <a:schemeClr val="tx1"/>
                </a:solidFill>
                <a:effectLst/>
                <a:latin typeface="+mn-lt"/>
                <a:ea typeface="+mn-ea"/>
                <a:cs typeface="+mn-cs"/>
              </a:rPr>
              <a:t>,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Handling the predictions according to the windows maximum </a:t>
            </a:r>
            <a:r>
              <a:rPr lang="en-US" dirty="0" err="1"/>
              <a:t>coeff</a:t>
            </a:r>
            <a:r>
              <a:rPr lang="en-US" dirty="0"/>
              <a:t>. values is a topic outside the scope of the thesis .</a:t>
            </a:r>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20,000 cases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m:rPr>
                        <m:sty m:val="p"/>
                      </m:rPr>
                      <a:rPr lang="en-US" sz="1200" kern="1200">
                        <a:solidFill>
                          <a:schemeClr val="tx1"/>
                        </a:solidFill>
                        <a:effectLst/>
                        <a:latin typeface="Cambria Math" panose="02040503050406030204" pitchFamily="18" charset="0"/>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Comparison of the statistics of ‘with offset’ to the statistics of lines with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results are degraded, and the required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achieved by SNR, which is 0.5 higher than in the case of 'no-offset.' This happens since the lines become shorter as the offset increases.</a:t>
                </a:r>
              </a:p>
              <a:p>
                <a:endParaRPr lang="en-US" dirty="0"/>
              </a:p>
              <a:p>
                <a:r>
                  <a:rPr lang="en-US" sz="1200" kern="1200" dirty="0">
                    <a:solidFill>
                      <a:schemeClr val="tx1"/>
                    </a:solidFill>
                    <a:effectLst/>
                    <a:latin typeface="+mn-lt"/>
                    <a:ea typeface="+mn-ea"/>
                    <a:cs typeface="+mn-cs"/>
                  </a:rPr>
                  <a:t>Conclusions regarding the choice of the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For each scenario, we would like to find the lowest SNR for which our statistical decision process meets the type I and type II error probability requirements. Once we find this '</a:t>
                </a:r>
                <a:r>
                  <a:rPr lang="en-US" sz="1200" u="sng" kern="1200" dirty="0">
                    <a:solidFill>
                      <a:schemeClr val="tx1"/>
                    </a:solidFill>
                    <a:effectLst/>
                    <a:latin typeface="+mn-lt"/>
                    <a:ea typeface="+mn-ea"/>
                    <a:cs typeface="+mn-cs"/>
                  </a:rPr>
                  <a:t>critical SNR</a:t>
                </a:r>
                <a:r>
                  <a:rPr lang="en-US" sz="1200" kern="1200" dirty="0">
                    <a:solidFill>
                      <a:schemeClr val="tx1"/>
                    </a:solidFill>
                    <a:effectLst/>
                    <a:latin typeface="+mn-lt"/>
                    <a:ea typeface="+mn-ea"/>
                    <a:cs typeface="+mn-cs"/>
                  </a:rPr>
                  <a:t>,' we know that our method can handle SNR from this value and up but might not function well for lower SNR.</a:t>
                </a:r>
              </a:p>
              <a:p>
                <a:pPr lvl="0"/>
                <a:r>
                  <a:rPr lang="en-US" sz="1200" kern="1200" dirty="0">
                    <a:solidFill>
                      <a:schemeClr val="tx1"/>
                    </a:solidFill>
                    <a:effectLst/>
                    <a:latin typeface="+mn-lt"/>
                    <a:ea typeface="+mn-ea"/>
                    <a:cs typeface="+mn-cs"/>
                  </a:rPr>
                  <a:t>The scenario </a:t>
                </a:r>
                <a:r>
                  <a:rPr lang="en-US" sz="1200" u="sng" kern="1200" dirty="0">
                    <a:solidFill>
                      <a:schemeClr val="tx1"/>
                    </a:solidFill>
                    <a:effectLst/>
                    <a:latin typeface="+mn-lt"/>
                    <a:ea typeface="+mn-ea"/>
                    <a:cs typeface="+mn-cs"/>
                  </a:rPr>
                  <a:t>'critical value' </a:t>
                </a:r>
                <a:r>
                  <a:rPr lang="en-US" sz="1200" kern="1200" dirty="0">
                    <a:solidFill>
                      <a:schemeClr val="tx1"/>
                    </a:solidFill>
                    <a:effectLst/>
                    <a:latin typeface="+mn-lt"/>
                    <a:ea typeface="+mn-ea"/>
                    <a:cs typeface="+mn-cs"/>
                  </a:rPr>
                  <a:t>is determined by the lowest SNR for which the corresponding </a:t>
                </a:r>
                <a14:m>
                  <m:oMath xmlns:m="http://schemas.openxmlformats.org/officeDocument/2006/math">
                    <m:r>
                      <a:rPr lang="en-US" sz="1200" i="1" kern="1200">
                        <a:solidFill>
                          <a:schemeClr val="tx1"/>
                        </a:solidFill>
                        <a:effectLst/>
                        <a:latin typeface="+mn-lt"/>
                        <a:ea typeface="+mn-ea"/>
                        <a:cs typeface="+mn-cs"/>
                      </a:rPr>
                      <m:t>𝛽</m:t>
                    </m:r>
                  </m:oMath>
                </a14:m>
                <a:r>
                  <a:rPr lang="en-US" sz="1200" kern="1200" dirty="0">
                    <a:solidFill>
                      <a:schemeClr val="tx1"/>
                    </a:solidFill>
                    <a:effectLst/>
                    <a:latin typeface="+mn-lt"/>
                    <a:ea typeface="+mn-ea"/>
                    <a:cs typeface="+mn-cs"/>
                  </a:rPr>
                  <a:t> meets the type II error requirement of not detecting an existing line.</a:t>
                </a:r>
              </a:p>
              <a:p>
                <a:pPr lvl="0"/>
                <a:r>
                  <a:rPr lang="en-US" sz="1200" kern="1200" dirty="0">
                    <a:solidFill>
                      <a:schemeClr val="tx1"/>
                    </a:solidFill>
                    <a:effectLst/>
                    <a:latin typeface="+mn-lt"/>
                    <a:ea typeface="+mn-ea"/>
                    <a:cs typeface="+mn-cs"/>
                  </a:rPr>
                  <a:t>To determine that a cube contains only-noise, the scenario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 is used as an upper threshold for the 'maximum coefficient' magnitude. </a:t>
                </a:r>
              </a:p>
              <a:p>
                <a:r>
                  <a:rPr lang="en-US" sz="1200" kern="1200" dirty="0">
                    <a:solidFill>
                      <a:schemeClr val="tx1"/>
                    </a:solidFill>
                    <a:effectLst/>
                    <a:latin typeface="+mn-lt"/>
                    <a:ea typeface="+mn-ea"/>
                    <a:cs typeface="+mn-cs"/>
                  </a:rPr>
                  <a:t>For detection of lines with an offset from the cube center, we see in the above results a degradation in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so we can conclude that higher </a:t>
                </a:r>
                <a:r>
                  <a:rPr lang="en-US" sz="1200" u="sng" kern="1200" dirty="0">
                    <a:solidFill>
                      <a:schemeClr val="tx1"/>
                    </a:solidFill>
                    <a:effectLst/>
                    <a:latin typeface="+mn-lt"/>
                    <a:ea typeface="+mn-ea"/>
                    <a:cs typeface="+mn-cs"/>
                    <a:hlinkClick r:id="rId5" action="ppaction://hlinkfile"/>
                  </a:rPr>
                  <a:t>'critical SNR'</a:t>
                </a:r>
                <a:r>
                  <a:rPr lang="en-US" sz="1200" kern="1200" dirty="0">
                    <a:solidFill>
                      <a:schemeClr val="tx1"/>
                    </a:solidFill>
                    <a:effectLst/>
                    <a:latin typeface="+mn-lt"/>
                    <a:ea typeface="+mn-ea"/>
                    <a:cs typeface="+mn-cs"/>
                  </a:rPr>
                  <a:t> is needed for this case</a:t>
                </a:r>
              </a:p>
              <a:p>
                <a:endParaRPr lang="en-US" sz="1200" kern="1200" dirty="0">
                  <a:solidFill>
                    <a:schemeClr val="tx1"/>
                  </a:solidFill>
                  <a:effectLst/>
                  <a:latin typeface="+mn-lt"/>
                  <a:ea typeface="+mn-ea"/>
                  <a:cs typeface="+mn-cs"/>
                </a:endParaRPr>
              </a:p>
              <a:p>
                <a:r>
                  <a:rPr lang="en-US" dirty="0"/>
                  <a:t>-----------------------------------------------------------------------------</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posterior probability</a:t>
                </a:r>
                <a:r>
                  <a:rPr lang="en-US" sz="1200" b="0" i="0" u="none" strike="noStrike"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6" tooltip="Random event"/>
                  </a:rPr>
                  <a:t>random event</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7" tooltip="Conditional probability"/>
                  </a:rPr>
                  <a:t>conditional probability</a:t>
                </a:r>
                <a:r>
                  <a:rPr lang="en-US" sz="1200" b="0" i="0" u="none" strike="noStrike" kern="1200" dirty="0">
                    <a:solidFill>
                      <a:schemeClr val="tx1"/>
                    </a:solidFill>
                    <a:effectLst/>
                    <a:latin typeface="+mn-lt"/>
                    <a:ea typeface="+mn-ea"/>
                    <a:cs typeface="+mn-cs"/>
                  </a:rPr>
                  <a:t> that is assigned after the relevant </a:t>
                </a:r>
                <a:r>
                  <a:rPr lang="en-US" sz="1200" b="0" i="0" u="none" strike="noStrike" kern="1200" dirty="0">
                    <a:solidFill>
                      <a:schemeClr val="tx1"/>
                    </a:solidFill>
                    <a:effectLst/>
                    <a:latin typeface="+mn-lt"/>
                    <a:ea typeface="+mn-ea"/>
                    <a:cs typeface="+mn-cs"/>
                    <a:hlinkClick r:id="rId8" tooltip="Scientific evidence"/>
                  </a:rPr>
                  <a:t>evidence</a:t>
                </a:r>
                <a:r>
                  <a:rPr lang="en-US" sz="1200" b="0" i="0" u="none" strike="noStrike" kern="1200" dirty="0">
                    <a:solidFill>
                      <a:schemeClr val="tx1"/>
                    </a:solidFill>
                    <a:effectLst/>
                    <a:latin typeface="+mn-lt"/>
                    <a:ea typeface="+mn-ea"/>
                    <a:cs typeface="+mn-cs"/>
                  </a:rPr>
                  <a:t> or background is taken into account</a:t>
                </a:r>
              </a:p>
              <a:p>
                <a:pPr lvl="0"/>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Given the empirical distribution, we can evaluate the correct line detection probability when our assumptions hold. We set a few levels for the probability of tracking failure - </a:t>
                </a:r>
                <a14:m>
                  <m:oMath xmlns:m="http://schemas.openxmlformats.org/officeDocument/2006/math">
                    <m:r>
                      <a:rPr lang="en-US" sz="1200" i="1" kern="1200">
                        <a:solidFill>
                          <a:schemeClr val="tx1"/>
                        </a:solidFill>
                        <a:effectLst/>
                        <a:latin typeface="+mn-lt"/>
                        <a:ea typeface="+mn-ea"/>
                        <a:cs typeface="+mn-cs"/>
                      </a:rPr>
                      <m:t>5</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0</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0</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and for each level, we evaluate the lowest SNR for which the error probability stays below the given level</a:t>
                </a:r>
              </a:p>
              <a:p>
                <a:endParaRPr lang="en-US" dirty="0"/>
              </a:p>
              <a:p>
                <a:r>
                  <a:rPr lang="en-US" dirty="0"/>
                  <a:t>Straight:</a:t>
                </a:r>
              </a:p>
              <a:p>
                <a:endParaRPr lang="en-US" dirty="0"/>
              </a:p>
              <a:p>
                <a:pPr lvl="0" rtl="0"/>
                <a:r>
                  <a:rPr lang="en-US" sz="1200" u="sng" kern="1200" dirty="0">
                    <a:solidFill>
                      <a:schemeClr val="tx1"/>
                    </a:solidFill>
                    <a:effectLst/>
                    <a:latin typeface="+mn-lt"/>
                    <a:ea typeface="+mn-ea"/>
                    <a:cs typeface="+mn-cs"/>
                    <a:hlinkClick r:id="rId9" action="ppaction://hlinkfile"/>
                  </a:rPr>
                  <a:t>Mode-1</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10" action="ppaction://hlinkfile"/>
                  </a:rPr>
                  <a:t>Mode-2 offset 1</a:t>
                </a:r>
                <a:r>
                  <a:rPr lang="en-US" sz="1200" kern="1200" dirty="0">
                    <a:solidFill>
                      <a:schemeClr val="tx1"/>
                    </a:solidFill>
                    <a:effectLst/>
                    <a:latin typeface="+mn-lt"/>
                    <a:ea typeface="+mn-ea"/>
                    <a:cs typeface="+mn-cs"/>
                  </a:rPr>
                  <a:t> exhibit higher performance than </a:t>
                </a:r>
                <a:r>
                  <a:rPr lang="en-US" sz="1200" u="sng" kern="1200" dirty="0">
                    <a:solidFill>
                      <a:schemeClr val="tx1"/>
                    </a:solidFill>
                    <a:effectLst/>
                    <a:latin typeface="+mn-lt"/>
                    <a:ea typeface="+mn-ea"/>
                    <a:cs typeface="+mn-cs"/>
                    <a:hlinkClick r:id="rId11" action="ppaction://hlinkfile"/>
                  </a:rPr>
                  <a:t>Mode-0</a:t>
                </a:r>
                <a:r>
                  <a:rPr lang="en-US" sz="1200" kern="1200" dirty="0">
                    <a:solidFill>
                      <a:schemeClr val="tx1"/>
                    </a:solidFill>
                    <a:effectLst/>
                    <a:latin typeface="+mn-lt"/>
                    <a:ea typeface="+mn-ea"/>
                    <a:cs typeface="+mn-cs"/>
                  </a:rPr>
                  <a:t>  for every error level.</a:t>
                </a:r>
              </a:p>
              <a:p>
                <a:pPr lvl="0"/>
                <a:r>
                  <a:rPr lang="en-US" sz="1200" kern="1200" dirty="0">
                    <a:solidFill>
                      <a:schemeClr val="tx1"/>
                    </a:solidFill>
                    <a:effectLst/>
                    <a:latin typeface="+mn-lt"/>
                    <a:ea typeface="+mn-ea"/>
                    <a:cs typeface="+mn-cs"/>
                  </a:rPr>
                  <a:t>The 16-pixels lines gain the best predictions for any error levels as expected.</a:t>
                </a:r>
              </a:p>
              <a:p>
                <a:endParaRPr lang="en-US" dirty="0"/>
              </a:p>
              <a:p>
                <a:r>
                  <a:rPr lang="en-US" dirty="0"/>
                  <a:t>Curved:</a:t>
                </a:r>
              </a:p>
              <a:p>
                <a:pPr lvl="0" rtl="0"/>
                <a:r>
                  <a:rPr lang="en-US" sz="1200" kern="1200" dirty="0">
                    <a:solidFill>
                      <a:schemeClr val="tx1"/>
                    </a:solidFill>
                    <a:effectLst/>
                    <a:latin typeface="+mn-lt"/>
                    <a:ea typeface="+mn-ea"/>
                    <a:cs typeface="+mn-cs"/>
                  </a:rPr>
                  <a:t>16-pixels lines exhibit higher performance results than 8-pixels lines for low error levels</a:t>
                </a:r>
              </a:p>
              <a:p>
                <a:pPr lvl="0"/>
                <a:r>
                  <a:rPr lang="en-US" sz="1200" kern="1200" dirty="0">
                    <a:solidFill>
                      <a:schemeClr val="tx1"/>
                    </a:solidFill>
                    <a:effectLst/>
                    <a:latin typeface="+mn-lt"/>
                    <a:ea typeface="+mn-ea"/>
                    <a:cs typeface="+mn-cs"/>
                  </a:rPr>
                  <a:t>For 16-pixels cube:</a:t>
                </a:r>
              </a:p>
              <a:p>
                <a:pPr lvl="1"/>
                <a:r>
                  <a:rPr lang="en-US" sz="1200" kern="1200" dirty="0">
                    <a:solidFill>
                      <a:schemeClr val="tx1"/>
                    </a:solidFill>
                    <a:effectLst/>
                    <a:latin typeface="+mn-lt"/>
                    <a:ea typeface="+mn-ea"/>
                    <a:cs typeface="+mn-cs"/>
                  </a:rPr>
                  <a:t>For 97% of the curved lines, the 'maximum coefficient' represents a line with mid-point up to one pixel offset from the cube center, for SNR 3.5 and above. </a:t>
                </a:r>
              </a:p>
              <a:p>
                <a:pPr lvl="1"/>
                <a:r>
                  <a:rPr lang="en-US" sz="1200" kern="1200" dirty="0">
                    <a:solidFill>
                      <a:schemeClr val="tx1"/>
                    </a:solidFill>
                    <a:effectLst/>
                    <a:latin typeface="+mn-lt"/>
                    <a:ea typeface="+mn-ea"/>
                    <a:cs typeface="+mn-cs"/>
                  </a:rPr>
                  <a:t> For 99% of the curved lines, the 'maximum coefficient' represents a line with mid-point up to two pixels offset from the cube center at SNR 3 and 100% at SNR 8.</a:t>
                </a:r>
              </a:p>
              <a:p>
                <a:endParaRPr lang="en-US" dirty="0"/>
              </a:p>
              <a:p>
                <a:r>
                  <a:rPr lang="en-US" sz="1200" kern="1200" dirty="0">
                    <a:solidFill>
                      <a:schemeClr val="tx1"/>
                    </a:solidFill>
                    <a:effectLst/>
                    <a:latin typeface="+mn-lt"/>
                    <a:ea typeface="+mn-ea"/>
                    <a:cs typeface="+mn-cs"/>
                  </a:rPr>
                  <a:t>The conclusions regarding the use of the 'maximum coefficient' - line offset as tracking criteria:</a:t>
                </a:r>
              </a:p>
              <a:p>
                <a:pPr lvl="0"/>
                <a:r>
                  <a:rPr lang="en-US" sz="1200" kern="1200" dirty="0">
                    <a:solidFill>
                      <a:schemeClr val="tx1"/>
                    </a:solidFill>
                    <a:effectLst/>
                    <a:latin typeface="+mn-lt"/>
                    <a:ea typeface="+mn-ea"/>
                    <a:cs typeface="+mn-cs"/>
                  </a:rPr>
                  <a:t>Straight lines could be 99% tracked using 16-pixels cube at SNR 2, and using 8-pixels cube at SNR 2.5.</a:t>
                </a:r>
              </a:p>
              <a:p>
                <a:pPr lvl="0"/>
                <a:r>
                  <a:rPr lang="en-US" sz="1200" kern="1200" dirty="0">
                    <a:solidFill>
                      <a:schemeClr val="tx1"/>
                    </a:solidFill>
                    <a:effectLst/>
                    <a:latin typeface="+mn-lt"/>
                    <a:ea typeface="+mn-ea"/>
                    <a:cs typeface="+mn-cs"/>
                  </a:rPr>
                  <a:t>Once we get a 'maximum coefficient' representing a line offset higher or equal to one pixel, we should prefer 16-pixels cube as for low error levels, it is preferred over 8-pixels cube. </a:t>
                </a:r>
              </a:p>
              <a:p>
                <a:r>
                  <a:rPr lang="en-US" dirty="0"/>
                  <a:t> --------------</a:t>
                </a:r>
              </a:p>
              <a:p>
                <a:r>
                  <a:rPr lang="en-US" dirty="0"/>
                  <a:t>Quarter – offset </a:t>
                </a:r>
              </a:p>
              <a:p>
                <a:endParaRPr lang="en-US" dirty="0"/>
              </a:p>
              <a:p>
                <a:pPr lvl="0" rtl="0"/>
                <a:r>
                  <a:rPr lang="en-US" sz="1200" kern="1200" dirty="0">
                    <a:solidFill>
                      <a:schemeClr val="tx1"/>
                    </a:solidFill>
                    <a:effectLst/>
                    <a:latin typeface="+mn-lt"/>
                    <a:ea typeface="+mn-ea"/>
                    <a:cs typeface="+mn-cs"/>
                  </a:rPr>
                  <a:t>There is a slight reduction in the successful tracking probabilities compared with the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and the minimal SNR increased by up to 0.5 in most cases.</a:t>
                </a:r>
              </a:p>
              <a:p>
                <a:pPr lvl="0"/>
                <a:r>
                  <a:rPr lang="en-US" sz="1200" kern="1200" dirty="0">
                    <a:solidFill>
                      <a:schemeClr val="tx1"/>
                    </a:solidFill>
                    <a:effectLst/>
                    <a:latin typeface="+mn-lt"/>
                    <a:ea typeface="+mn-ea"/>
                    <a:cs typeface="+mn-cs"/>
                  </a:rPr>
                  <a:t>There is a small number of lines, less than 2%, that cannot be tracked with an offset up to one even for the noise-free case. </a:t>
                </a:r>
              </a:p>
              <a:p>
                <a:pPr lvl="0"/>
                <a:r>
                  <a:rPr lang="en-US" sz="1200" kern="1200" dirty="0">
                    <a:solidFill>
                      <a:schemeClr val="tx1"/>
                    </a:solidFill>
                    <a:effectLst/>
                    <a:latin typeface="+mn-lt"/>
                    <a:ea typeface="+mn-ea"/>
                    <a:cs typeface="+mn-cs"/>
                  </a:rPr>
                  <a:t>For the </a:t>
                </a:r>
                <a:r>
                  <a:rPr lang="en-US" sz="1200" u="sng" kern="1200" dirty="0">
                    <a:solidFill>
                      <a:schemeClr val="tx1"/>
                    </a:solidFill>
                    <a:effectLst/>
                    <a:latin typeface="+mn-lt"/>
                    <a:ea typeface="+mn-ea"/>
                    <a:cs typeface="+mn-cs"/>
                    <a:hlinkClick r:id="rId10" action="ppaction://hlinkfile"/>
                  </a:rPr>
                  <a:t>Mode-2</a:t>
                </a:r>
                <a:r>
                  <a:rPr lang="en-US" sz="1200" kern="1200" dirty="0">
                    <a:solidFill>
                      <a:schemeClr val="tx1"/>
                    </a:solidFill>
                    <a:effectLst/>
                    <a:latin typeface="+mn-lt"/>
                    <a:ea typeface="+mn-ea"/>
                    <a:cs typeface="+mn-cs"/>
                  </a:rPr>
                  <a:t> offset-one case, at SNR 8 and 10, we get a probability slightly higher by up to ~0.5% than for the noise-free case due to noise effect.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the analysis and results above, we can conclude that :</a:t>
                </a:r>
              </a:p>
              <a:p>
                <a:r>
                  <a:rPr lang="en-US" sz="1200" kern="1200" dirty="0">
                    <a:solidFill>
                      <a:schemeClr val="tx1"/>
                    </a:solidFill>
                    <a:effectLst/>
                    <a:latin typeface="+mn-lt"/>
                    <a:ea typeface="+mn-ea"/>
                    <a:cs typeface="+mn-cs"/>
                  </a:rPr>
                  <a:t>For both straight lines and curved lines with up to </a:t>
                </a:r>
                <a:r>
                  <a:rPr lang="en-US" sz="1200" u="sng" kern="1200" dirty="0">
                    <a:solidFill>
                      <a:schemeClr val="tx1"/>
                    </a:solidFill>
                    <a:effectLst/>
                    <a:latin typeface="+mn-lt"/>
                    <a:ea typeface="+mn-ea"/>
                    <a:cs typeface="+mn-cs"/>
                    <a:hlinkClick r:id="rId12"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order to have the same tracking performance as a line with </a:t>
                </a:r>
                <a:r>
                  <a:rPr lang="en-US" sz="1200" u="sng" kern="1200" dirty="0">
                    <a:solidFill>
                      <a:schemeClr val="tx1"/>
                    </a:solidFill>
                    <a:effectLst/>
                    <a:latin typeface="+mn-lt"/>
                    <a:ea typeface="+mn-ea"/>
                    <a:cs typeface="+mn-cs"/>
                    <a:hlinkClick r:id="rId3" action="ppaction://hlinkfile"/>
                  </a:rPr>
                  <a:t>'no-offset'</a:t>
                </a:r>
                <a:r>
                  <a:rPr lang="en-US" sz="1200" kern="1200" dirty="0">
                    <a:solidFill>
                      <a:schemeClr val="tx1"/>
                    </a:solidFill>
                    <a:effectLst/>
                    <a:latin typeface="+mn-lt"/>
                    <a:ea typeface="+mn-ea"/>
                    <a:cs typeface="+mn-cs"/>
                  </a:rPr>
                  <a:t>, the SNR needs to be higher by up to +0.5.</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14:m>
                  <m:oMath xmlns:m="http://schemas.openxmlformats.org/officeDocument/2006/math">
                    <m:r>
                      <a:rPr lang="en-US" sz="1200" i="1" kern="1200">
                        <a:solidFill>
                          <a:schemeClr val="tx1"/>
                        </a:solidFill>
                        <a:effectLst/>
                        <a:latin typeface="+mn-lt"/>
                        <a:ea typeface="+mn-ea"/>
                        <a:cs typeface="+mn-cs"/>
                      </a:rPr>
                      <m:t>𝛼</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the lowest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the lowest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3264564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a:t>
            </a:r>
          </a:p>
          <a:p>
            <a:pPr lvl="0" algn="ctr" rtl="0"/>
            <a:r>
              <a:rPr lang="en-US" sz="1200" kern="1200" dirty="0">
                <a:solidFill>
                  <a:schemeClr val="tx1"/>
                </a:solidFill>
                <a:effectLst/>
                <a:latin typeface="+mn-lt"/>
                <a:ea typeface="+mn-ea"/>
                <a:cs typeface="+mn-cs"/>
              </a:rPr>
              <a:t>The 'maximum coefficient' and 'second-largest coefficient' empirical pdf's for noise are almost overlapping and has a smaller mean compared with the case of lines signals as expected.</a:t>
            </a:r>
          </a:p>
          <a:p>
            <a:pPr algn="ctr"/>
            <a:r>
              <a:rPr lang="en-US" sz="1200" kern="1200" dirty="0">
                <a:solidFill>
                  <a:schemeClr val="tx1"/>
                </a:solidFill>
                <a:effectLst/>
                <a:latin typeface="+mn-lt"/>
                <a:ea typeface="+mn-ea"/>
                <a:cs typeface="+mn-cs"/>
              </a:rPr>
              <a:t>The 'maximum coefficient' and the 'second-largest coefficient' empirical pdf's for curved lines are respectively closer to each other than for straight lines, especially as the SNR increases and more distinctly for the 16-pixels line</a:t>
            </a:r>
          </a:p>
          <a:p>
            <a:pPr algn="ctr"/>
            <a:endParaRPr lang="en-US" sz="1200" kern="1200" dirty="0">
              <a:solidFill>
                <a:schemeClr val="tx1"/>
              </a:solidFill>
              <a:effectLst/>
              <a:latin typeface="+mn-lt"/>
              <a:ea typeface="+mn-ea"/>
              <a:cs typeface="+mn-cs"/>
            </a:endParaRPr>
          </a:p>
          <a:p>
            <a:pPr algn="ct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a:t>
            </a:r>
          </a:p>
          <a:p>
            <a:pPr algn="ctr"/>
            <a:r>
              <a:rPr lang="en-US" sz="1200" kern="1200" dirty="0">
                <a:solidFill>
                  <a:schemeClr val="tx1"/>
                </a:solidFill>
                <a:effectLst/>
                <a:latin typeface="+mn-lt"/>
                <a:ea typeface="+mn-ea"/>
                <a:cs typeface="+mn-cs"/>
              </a:rPr>
              <a:t>For curved lines, the difference is closed to zero with high probability as the curved line is built from two halves of different straight lines, which can be represented by the two highest coefficients, one for each segment with approximately the same weighted sum. </a:t>
            </a:r>
          </a:p>
          <a:p>
            <a:r>
              <a:rPr lang="en-US" sz="1200" kern="1200" dirty="0">
                <a:solidFill>
                  <a:schemeClr val="tx1"/>
                </a:solidFill>
                <a:effectLst/>
                <a:latin typeface="+mn-lt"/>
                <a:ea typeface="+mn-ea"/>
                <a:cs typeface="+mn-cs"/>
              </a:rPr>
              <a:t>For straight lines, the likelihood for the difference that is close to zero is minimal, as we expect that a single coefficient will have the best overlap with the line, and the 'second-largest coefficient' will have only partial overlap, so we expect the difference between them to be relatively significant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The difference between the 'maximum coefficient' and the 'second-largest coefficient' can be used as an indicator to distinguish between straight and curved lines by setting an appropriate threshold. </a:t>
            </a:r>
          </a:p>
          <a:p>
            <a:pPr lvl="0"/>
            <a:r>
              <a:rPr lang="en-US" sz="1200" kern="1200" dirty="0">
                <a:solidFill>
                  <a:schemeClr val="tx1"/>
                </a:solidFill>
                <a:effectLst/>
                <a:latin typeface="+mn-lt"/>
                <a:ea typeface="+mn-ea"/>
                <a:cs typeface="+mn-cs"/>
              </a:rPr>
              <a:t>It is more effective for 16-pixels cube and high SNR.</a:t>
            </a:r>
          </a:p>
          <a:p>
            <a:r>
              <a:rPr lang="en-US" sz="1200" kern="1200" dirty="0">
                <a:solidFill>
                  <a:schemeClr val="tx1"/>
                </a:solidFill>
                <a:effectLst/>
                <a:latin typeface="+mn-lt"/>
                <a:ea typeface="+mn-ea"/>
                <a:cs typeface="+mn-cs"/>
              </a:rPr>
              <a:t>We will note that this approach is expected to be sensitive to choose of lines and discretization system, and therefore we will not recommend relying on it unless the line discretization is very fine, resulting in a small discretization effect/</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3510325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every step, in the X direction, the shift of the window is bounded by one pixel in each direction base on the target scenario limitation.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This PD definition is counted for the probability of staying close enough to the ground truth and making overall successful trajectory detection inside the image boundaries. This probability is a good performance measure because it requires that both measures will get high enough values.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95525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3388740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47</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48</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49</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50</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39.xml"/><Relationship Id="rId4" Type="http://schemas.openxmlformats.org/officeDocument/2006/relationships/slide" Target="slide40.xml"/></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slide" Target="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43.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724"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725"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726"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85" y="1262744"/>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d>
                            <m:dPr>
                              <m:ctrlPr>
                                <a:rPr lang="en-US" sz="1600" i="1">
                                  <a:latin typeface="Cambria Math" panose="02040503050406030204" pitchFamily="18" charset="0"/>
                                </a:rPr>
                              </m:ctrlPr>
                            </m:dPr>
                            <m:e>
                              <m:r>
                                <a:rPr lang="en-US" sz="1600" i="1">
                                  <a:latin typeface="Cambria Math" panose="02040503050406030204" pitchFamily="18" charset="0"/>
                                </a:rPr>
                                <m:t>𝜇</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265" y="171704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4"/>
          <a:stretch>
            <a:fillRect/>
          </a:stretch>
        </p:blipFill>
        <p:spPr>
          <a:xfrm>
            <a:off x="4889958" y="1667984"/>
            <a:ext cx="3365500" cy="2470191"/>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5"/>
          <a:stretch>
            <a:fillRect/>
          </a:stretch>
        </p:blipFill>
        <p:spPr>
          <a:xfrm>
            <a:off x="5269706" y="4492483"/>
            <a:ext cx="2325687" cy="1835495"/>
          </a:xfrm>
          <a:prstGeom prst="rect">
            <a:avLst/>
          </a:prstGeom>
        </p:spPr>
      </p:pic>
      <p:pic>
        <p:nvPicPr>
          <p:cNvPr id="12" name="Picture 11">
            <a:extLst>
              <a:ext uri="{FF2B5EF4-FFF2-40B4-BE49-F238E27FC236}">
                <a16:creationId xmlns:a16="http://schemas.microsoft.com/office/drawing/2014/main" id="{1CF127E9-314D-45D2-A81A-C2B8B230DD0E}"/>
              </a:ext>
            </a:extLst>
          </p:cNvPr>
          <p:cNvPicPr>
            <a:picLocks noChangeAspect="1"/>
          </p:cNvPicPr>
          <p:nvPr/>
        </p:nvPicPr>
        <p:blipFill>
          <a:blip r:embed="rId6"/>
          <a:stretch>
            <a:fillRect/>
          </a:stretch>
        </p:blipFill>
        <p:spPr>
          <a:xfrm>
            <a:off x="8768540" y="1970170"/>
            <a:ext cx="3263908" cy="1384688"/>
          </a:xfrm>
          <a:prstGeom prst="rect">
            <a:avLst/>
          </a:prstGeom>
        </p:spPr>
      </p:pic>
      <p:sp>
        <p:nvSpPr>
          <p:cNvPr id="14" name="Multiplication Sign 13">
            <a:extLst>
              <a:ext uri="{FF2B5EF4-FFF2-40B4-BE49-F238E27FC236}">
                <a16:creationId xmlns:a16="http://schemas.microsoft.com/office/drawing/2014/main" id="{2C496E5A-B613-4BB5-8048-A5159E7DAB97}"/>
              </a:ext>
            </a:extLst>
          </p:cNvPr>
          <p:cNvSpPr/>
          <p:nvPr/>
        </p:nvSpPr>
        <p:spPr>
          <a:xfrm>
            <a:off x="2192655" y="2463165"/>
            <a:ext cx="104775" cy="666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06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631189"/>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288519" y="1325148"/>
                <a:ext cx="5118568" cy="525196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0</m:t>
                        </m:r>
                      </m:sub>
                    </m:sSub>
                    <m:r>
                      <a:rPr lang="en-US" sz="160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1</m:t>
                        </m:r>
                      </m:sub>
                    </m:sSub>
                    <m:r>
                      <a:rPr lang="en-US" sz="1600">
                        <a:solidFill>
                          <a:schemeClr val="tx1"/>
                        </a:solidFill>
                        <a:latin typeface="Cambria Math" panose="02040503050406030204" pitchFamily="18" charset="0"/>
                      </a:rPr>
                      <m:t> : </m:t>
                    </m:r>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h</m:t>
                    </m:r>
                    <m:r>
                      <a:rPr lang="en-US" sz="1600" i="1">
                        <a:solidFill>
                          <a:schemeClr val="tx1"/>
                        </a:solidFill>
                        <a:latin typeface="Cambria Math" panose="02040503050406030204" pitchFamily="18" charset="0"/>
                      </a:rPr>
                      <m:t>𝑒</m:t>
                    </m:r>
                    <m:r>
                      <a:rPr lang="en-US" sz="1600">
                        <a:solidFill>
                          <a:schemeClr val="tx1"/>
                        </a:solidFill>
                        <a:latin typeface="Cambria Math" panose="02040503050406030204" pitchFamily="18" charset="0"/>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14:m>
                  <m:oMath xmlns:m="http://schemas.openxmlformats.org/officeDocument/2006/math">
                    <m:r>
                      <a:rPr lang="en-US" sz="1400" b="0" i="1"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𝐜𝐫𝐢𝐭𝐢𝐜𝐚𝐥</m:t>
                    </m:r>
                    <m:r>
                      <a:rPr lang="en-US" sz="1400" b="1" i="0" smtClean="0">
                        <a:solidFill>
                          <a:schemeClr val="tx1"/>
                        </a:solidFill>
                        <a:latin typeface="Cambria Math" panose="02040503050406030204" pitchFamily="18" charset="0"/>
                      </a:rPr>
                      <m:t> </m:t>
                    </m:r>
                  </m:oMath>
                </a14:m>
                <a:r>
                  <a:rPr lang="en-US" sz="1400" dirty="0">
                    <a:solidFill>
                      <a:schemeClr val="tx1"/>
                    </a:solidFill>
                    <a:latin typeface="+mj-lt"/>
                  </a:rPr>
                  <a:t>SNR’ – for </a:t>
                </a:r>
                <a14:m>
                  <m:oMath xmlns:m="http://schemas.openxmlformats.org/officeDocument/2006/math">
                    <m:r>
                      <m:rPr>
                        <m:sty m:val="p"/>
                      </m:rPr>
                      <a:rPr lang="en-US" sz="1400" i="0" smtClean="0">
                        <a:solidFill>
                          <a:schemeClr val="tx1"/>
                        </a:solidFill>
                        <a:latin typeface="Cambria Math" panose="02040503050406030204" pitchFamily="18" charset="0"/>
                      </a:rPr>
                      <m:t>α</m:t>
                    </m:r>
                  </m:oMath>
                </a14:m>
                <a:r>
                  <a:rPr lang="en-US" sz="1400" dirty="0">
                    <a:solidFill>
                      <a:schemeClr val="tx1"/>
                    </a:solidFill>
                    <a:latin typeface="+mj-lt"/>
                  </a:rPr>
                  <a:t> – 5% / </a:t>
                </a:r>
                <a14:m>
                  <m:oMath xmlns:m="http://schemas.openxmlformats.org/officeDocument/2006/math">
                    <m:r>
                      <m:rPr>
                        <m:sty m:val="p"/>
                      </m:rPr>
                      <a:rPr lang="en-US" sz="1400" i="0" smtClean="0">
                        <a:solidFill>
                          <a:schemeClr val="tx1"/>
                        </a:solidFill>
                        <a:latin typeface="Cambria Math" panose="02040503050406030204" pitchFamily="18" charset="0"/>
                      </a:rPr>
                      <m:t>β</m:t>
                    </m:r>
                  </m:oMath>
                </a14:m>
                <a:r>
                  <a:rPr lang="en-US" sz="1400" dirty="0">
                    <a:solidFill>
                      <a:schemeClr val="tx1"/>
                    </a:solidFill>
                    <a:latin typeface="+mj-lt"/>
                  </a:rPr>
                  <a:t>- 2% and </a:t>
                </a:r>
                <a14:m>
                  <m:oMath xmlns:m="http://schemas.openxmlformats.org/officeDocument/2006/math">
                    <m:r>
                      <m:rPr>
                        <m:sty m:val="p"/>
                      </m:rPr>
                      <a:rPr lang="en-US" sz="1400" i="0">
                        <a:solidFill>
                          <a:schemeClr val="tx1"/>
                        </a:solidFill>
                        <a:latin typeface="Cambria Math" panose="02040503050406030204" pitchFamily="18" charset="0"/>
                      </a:rPr>
                      <m:t>α</m:t>
                    </m:r>
                  </m:oMath>
                </a14:m>
                <a:r>
                  <a:rPr lang="en-US" sz="1400" dirty="0">
                    <a:solidFill>
                      <a:schemeClr val="tx1"/>
                    </a:solidFill>
                    <a:latin typeface="+mj-lt"/>
                  </a:rPr>
                  <a:t> – 1% / </a:t>
                </a:r>
                <a14:m>
                  <m:oMath xmlns:m="http://schemas.openxmlformats.org/officeDocument/2006/math">
                    <m:r>
                      <m:rPr>
                        <m:sty m:val="p"/>
                      </m:rPr>
                      <a:rPr lang="en-US" sz="1400" i="0">
                        <a:solidFill>
                          <a:schemeClr val="tx1"/>
                        </a:solidFill>
                        <a:latin typeface="Cambria Math" panose="02040503050406030204" pitchFamily="18" charset="0"/>
                      </a:rPr>
                      <m:t>β</m:t>
                    </m:r>
                  </m:oMath>
                </a14:m>
                <a:r>
                  <a:rPr lang="en-US" sz="1400" dirty="0">
                    <a:solidFill>
                      <a:schemeClr val="tx1"/>
                    </a:solidFill>
                    <a:latin typeface="+mj-lt"/>
                  </a:rPr>
                  <a:t>- 5%</a:t>
                </a:r>
              </a:p>
              <a:p>
                <a:endParaRPr lang="en-US" sz="1800" dirty="0">
                  <a:solidFill>
                    <a:schemeClr val="tx1"/>
                  </a:solidFill>
                </a:endParaRPr>
              </a:p>
              <a:p>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288519" y="1325148"/>
                <a:ext cx="5118568" cy="5251966"/>
              </a:xfrm>
              <a:prstGeom prst="rect">
                <a:avLst/>
              </a:prstGeom>
              <a:blipFill>
                <a:blip r:embed="rId3"/>
                <a:stretch>
                  <a:fillRect l="-595" t="-58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004559" y="1325149"/>
            <a:ext cx="5955828" cy="525196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‘Tracking’ criteria</a:t>
            </a:r>
          </a:p>
          <a:p>
            <a:r>
              <a:rPr lang="en-US" sz="1600" dirty="0">
                <a:solidFill>
                  <a:schemeClr val="tx1"/>
                </a:solidFill>
              </a:rPr>
              <a:t>The posterior probability that the 'maximum coefficient' represents:</a:t>
            </a:r>
          </a:p>
          <a:p>
            <a:r>
              <a:rPr lang="en-US" sz="1600" b="1" dirty="0">
                <a:solidFill>
                  <a:schemeClr val="tx1"/>
                </a:solidFill>
              </a:rPr>
              <a:t>mode 0  - </a:t>
            </a:r>
            <a:r>
              <a:rPr lang="en-US" sz="1600" dirty="0">
                <a:solidFill>
                  <a:schemeClr val="tx1"/>
                </a:solidFill>
              </a:rPr>
              <a:t>The exact line.</a:t>
            </a:r>
          </a:p>
          <a:p>
            <a:r>
              <a:rPr lang="en-US" sz="1600" b="1" dirty="0">
                <a:solidFill>
                  <a:schemeClr val="tx1"/>
                </a:solidFill>
              </a:rPr>
              <a:t>mode 1  - </a:t>
            </a:r>
            <a:r>
              <a:rPr lang="en-US" sz="1600" dirty="0">
                <a:solidFill>
                  <a:schemeClr val="tx1"/>
                </a:solidFill>
              </a:rPr>
              <a:t>A line with mid-point aligned to the cube center.</a:t>
            </a:r>
            <a:endParaRPr lang="en-US" sz="1600" b="1" dirty="0">
              <a:solidFill>
                <a:schemeClr val="tx1"/>
              </a:solidFill>
            </a:endParaRPr>
          </a:p>
          <a:p>
            <a:r>
              <a:rPr lang="en-US" sz="1600" b="1" dirty="0">
                <a:solidFill>
                  <a:schemeClr val="tx1"/>
                </a:solidFill>
              </a:rPr>
              <a:t>mode 2  - </a:t>
            </a:r>
            <a:r>
              <a:rPr lang="en-US" sz="1600" dirty="0">
                <a:solidFill>
                  <a:schemeClr val="tx1"/>
                </a:solidFill>
              </a:rPr>
              <a:t>A line with a mid-point with an offset magnitude of one or two (either positive or negative) from the cube center.</a:t>
            </a:r>
            <a:endParaRPr lang="en-US" sz="1600" b="1" dirty="0">
              <a:solidFill>
                <a:schemeClr val="tx1"/>
              </a:solidFill>
            </a:endParaRPr>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081801843"/>
              </p:ext>
            </p:extLst>
          </p:nvPr>
        </p:nvGraphicFramePr>
        <p:xfrm>
          <a:off x="583812" y="3525574"/>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sz="1200" dirty="0"/>
                    </a:p>
                  </a:txBody>
                  <a:tcPr/>
                </a:tc>
                <a:tc>
                  <a:txBody>
                    <a:bodyPr/>
                    <a:lstStyle/>
                    <a:p>
                      <a:r>
                        <a:rPr lang="en-US" sz="1200" dirty="0"/>
                        <a:t>Straight</a:t>
                      </a:r>
                    </a:p>
                  </a:txBody>
                  <a:tcPr/>
                </a:tc>
                <a:tc>
                  <a:txBody>
                    <a:bodyPr/>
                    <a:lstStyle/>
                    <a:p>
                      <a:r>
                        <a:rPr lang="en-US" sz="1200" dirty="0"/>
                        <a:t>Curved</a:t>
                      </a:r>
                    </a:p>
                  </a:txBody>
                  <a:tcPr/>
                </a:tc>
                <a:extLst>
                  <a:ext uri="{0D108BD9-81ED-4DB2-BD59-A6C34878D82A}">
                    <a16:rowId xmlns:a16="http://schemas.microsoft.com/office/drawing/2014/main" val="1754829656"/>
                  </a:ext>
                </a:extLst>
              </a:tr>
              <a:tr h="390241">
                <a:tc>
                  <a:txBody>
                    <a:bodyPr/>
                    <a:lstStyle/>
                    <a:p>
                      <a:r>
                        <a:rPr lang="en-US" sz="1200" dirty="0"/>
                        <a:t>8 - pixels</a:t>
                      </a:r>
                    </a:p>
                  </a:txBody>
                  <a:tcPr/>
                </a:tc>
                <a:tc>
                  <a:txBody>
                    <a:bodyPr/>
                    <a:lstStyle/>
                    <a:p>
                      <a:pPr algn="ctr"/>
                      <a:r>
                        <a:rPr lang="en-US" sz="1200" dirty="0"/>
                        <a:t>2.5</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390241">
                <a:tc>
                  <a:txBody>
                    <a:bodyPr/>
                    <a:lstStyle/>
                    <a:p>
                      <a:r>
                        <a:rPr lang="en-US" sz="1200" dirty="0"/>
                        <a:t>16 - pixels</a:t>
                      </a:r>
                    </a:p>
                  </a:txBody>
                  <a:tcPr/>
                </a:tc>
                <a:tc>
                  <a:txBody>
                    <a:bodyPr/>
                    <a:lstStyle/>
                    <a:p>
                      <a:pPr algn="ctr"/>
                      <a:r>
                        <a:rPr lang="en-US" sz="1200" dirty="0"/>
                        <a:t>2</a:t>
                      </a:r>
                    </a:p>
                  </a:txBody>
                  <a:tcPr/>
                </a:tc>
                <a:tc>
                  <a:txBody>
                    <a:bodyPr/>
                    <a:lstStyle/>
                    <a:p>
                      <a:pPr algn="ctr"/>
                      <a:r>
                        <a:rPr lang="en-US" sz="1200" dirty="0"/>
                        <a:t>~3</a:t>
                      </a:r>
                    </a:p>
                  </a:txBody>
                  <a:tcPr/>
                </a:tc>
                <a:extLst>
                  <a:ext uri="{0D108BD9-81ED-4DB2-BD59-A6C34878D82A}">
                    <a16:rowId xmlns:a16="http://schemas.microsoft.com/office/drawing/2014/main" val="3154684060"/>
                  </a:ext>
                </a:extLst>
              </a:tr>
            </a:tbl>
          </a:graphicData>
        </a:graphic>
      </p:graphicFrame>
      <p:sp>
        <p:nvSpPr>
          <p:cNvPr id="7" name="TextBox 6">
            <a:hlinkClick r:id="rId4" action="ppaction://hlinksldjump"/>
            <a:extLst>
              <a:ext uri="{FF2B5EF4-FFF2-40B4-BE49-F238E27FC236}">
                <a16:creationId xmlns:a16="http://schemas.microsoft.com/office/drawing/2014/main" id="{F1761229-CFE8-453C-AAAD-750AA5A42F99}"/>
              </a:ext>
            </a:extLst>
          </p:cNvPr>
          <p:cNvSpPr txBox="1"/>
          <p:nvPr/>
        </p:nvSpPr>
        <p:spPr>
          <a:xfrm>
            <a:off x="902814" y="304041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5" action="ppaction://hlinksldjump"/>
            <a:extLst>
              <a:ext uri="{FF2B5EF4-FFF2-40B4-BE49-F238E27FC236}">
                <a16:creationId xmlns:a16="http://schemas.microsoft.com/office/drawing/2014/main" id="{E9C9A264-98EB-4C52-AA0B-C417CB899686}"/>
              </a:ext>
            </a:extLst>
          </p:cNvPr>
          <p:cNvSpPr/>
          <p:nvPr/>
        </p:nvSpPr>
        <p:spPr>
          <a:xfrm>
            <a:off x="5488779" y="14199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hlinkClick r:id="rId6" action="ppaction://hlinksldjump"/>
            <a:extLst>
              <a:ext uri="{FF2B5EF4-FFF2-40B4-BE49-F238E27FC236}">
                <a16:creationId xmlns:a16="http://schemas.microsoft.com/office/drawing/2014/main" id="{674E8F25-5679-43B2-9FCA-08C71E880247}"/>
              </a:ext>
            </a:extLst>
          </p:cNvPr>
          <p:cNvSpPr/>
          <p:nvPr/>
        </p:nvSpPr>
        <p:spPr>
          <a:xfrm>
            <a:off x="2258289" y="6031302"/>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56A82-EDE2-4047-B172-E21B7B60DBC6}"/>
              </a:ext>
            </a:extLst>
          </p:cNvPr>
          <p:cNvCxnSpPr>
            <a:cxnSpLocks/>
          </p:cNvCxnSpPr>
          <p:nvPr/>
        </p:nvCxnSpPr>
        <p:spPr>
          <a:xfrm>
            <a:off x="5677309" y="1966469"/>
            <a:ext cx="0" cy="38763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390241">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Choice>
        <mc:Fallback>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endParaRPr lang="en-US"/>
                        </a:p>
                      </a:txBody>
                      <a:tcPr>
                        <a:blipFill>
                          <a:blip r:embed="rId7"/>
                          <a:stretch>
                            <a:fillRect l="-83974" t="-741" r="-87179" b="-156296"/>
                          </a:stretch>
                        </a:blipFill>
                      </a:tcPr>
                    </a:tc>
                    <a:tc>
                      <a:txBody>
                        <a:bodyPr/>
                        <a:lstStyle/>
                        <a:p>
                          <a:endParaRPr lang="en-US"/>
                        </a:p>
                      </a:txBody>
                      <a:tcPr>
                        <a:blipFill>
                          <a:blip r:embed="rId7"/>
                          <a:stretch>
                            <a:fillRect l="-217424" t="-741" r="-3030" b="-156296"/>
                          </a:stretch>
                        </a:blipFill>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457200">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Fallback>
      </mc:AlternateContent>
      <p:sp>
        <p:nvSpPr>
          <p:cNvPr id="18" name="Rectangle 17">
            <a:extLst>
              <a:ext uri="{FF2B5EF4-FFF2-40B4-BE49-F238E27FC236}">
                <a16:creationId xmlns:a16="http://schemas.microsoft.com/office/drawing/2014/main" id="{5E9BE3E0-68F5-4932-B46C-E3A6B7055156}"/>
              </a:ext>
            </a:extLst>
          </p:cNvPr>
          <p:cNvSpPr/>
          <p:nvPr/>
        </p:nvSpPr>
        <p:spPr>
          <a:xfrm>
            <a:off x="6293078" y="5842795"/>
            <a:ext cx="5898922" cy="307777"/>
          </a:xfrm>
          <a:prstGeom prst="rect">
            <a:avLst/>
          </a:prstGeom>
        </p:spPr>
        <p:txBody>
          <a:bodyPr wrap="square">
            <a:spAutoFit/>
          </a:bodyPr>
          <a:lstStyle/>
          <a:p>
            <a:r>
              <a:rPr lang="en-US" sz="1400" dirty="0">
                <a:latin typeface="+mj-lt"/>
              </a:rPr>
              <a:t>Minimal SNR assuring the error levels for Straight lines – 8 / 16 - pixels</a:t>
            </a:r>
          </a:p>
        </p:txBody>
      </p:sp>
      <mc:AlternateContent xmlns:mc="http://schemas.openxmlformats.org/markup-compatibility/2006">
        <mc:Choice xmlns:a14="http://schemas.microsoft.com/office/drawing/2010/main" Requires="a14">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390241">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Choice>
        <mc:Fallback>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endParaRPr lang="en-US"/>
                        </a:p>
                      </a:txBody>
                      <a:tcPr>
                        <a:blipFill>
                          <a:blip r:embed="rId8"/>
                          <a:stretch>
                            <a:fillRect l="-83974" t="-741" r="-87179" b="-116296"/>
                          </a:stretch>
                        </a:blipFill>
                      </a:tcPr>
                    </a:tc>
                    <a:tc>
                      <a:txBody>
                        <a:bodyPr/>
                        <a:lstStyle/>
                        <a:p>
                          <a:endParaRPr lang="en-US"/>
                        </a:p>
                      </a:txBody>
                      <a:tcPr>
                        <a:blipFill>
                          <a:blip r:embed="rId8"/>
                          <a:stretch>
                            <a:fillRect l="-217424" t="-741" r="-3030" b="-116296"/>
                          </a:stretch>
                        </a:blipFill>
                      </a:tcPr>
                    </a:tc>
                    <a:extLst>
                      <a:ext uri="{0D108BD9-81ED-4DB2-BD59-A6C34878D82A}">
                        <a16:rowId xmlns:a16="http://schemas.microsoft.com/office/drawing/2014/main" val="1754829656"/>
                      </a:ext>
                    </a:extLst>
                  </a:tr>
                  <a:tr h="457200">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457200">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Fallback>
      </mc:AlternateContent>
    </p:spTree>
    <p:extLst>
      <p:ext uri="{BB962C8B-B14F-4D97-AF65-F5344CB8AC3E}">
        <p14:creationId xmlns:p14="http://schemas.microsoft.com/office/powerpoint/2010/main" val="3684649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
        <p:nvSpPr>
          <p:cNvPr id="2" name="Arrow: Curved Left 1">
            <a:hlinkClick r:id="rId9" action="ppaction://hlinksldjump"/>
            <a:extLst>
              <a:ext uri="{FF2B5EF4-FFF2-40B4-BE49-F238E27FC236}">
                <a16:creationId xmlns:a16="http://schemas.microsoft.com/office/drawing/2014/main" id="{7FF33CCB-C2B2-439B-9D3A-229E8009C2B0}"/>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648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5" name="Picture 14">
            <a:extLst>
              <a:ext uri="{FF2B5EF4-FFF2-40B4-BE49-F238E27FC236}">
                <a16:creationId xmlns:a16="http://schemas.microsoft.com/office/drawing/2014/main" id="{1DC1BDB1-12BA-4214-A69F-59768DF233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13696" y="1212812"/>
            <a:ext cx="6522404" cy="3689387"/>
          </a:xfrm>
          <a:prstGeom prst="rect">
            <a:avLst/>
          </a:prstGeom>
        </p:spPr>
      </p:pic>
      <p:sp>
        <p:nvSpPr>
          <p:cNvPr id="2" name="Rectangle 1">
            <a:extLst>
              <a:ext uri="{FF2B5EF4-FFF2-40B4-BE49-F238E27FC236}">
                <a16:creationId xmlns:a16="http://schemas.microsoft.com/office/drawing/2014/main" id="{5808D7DF-BF34-444D-A1F0-A5C0B8E9EF90}"/>
              </a:ext>
            </a:extLst>
          </p:cNvPr>
          <p:cNvSpPr/>
          <p:nvPr/>
        </p:nvSpPr>
        <p:spPr>
          <a:xfrm>
            <a:off x="980439" y="5392346"/>
            <a:ext cx="10048240" cy="369332"/>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rPr>
              <a:t>Beta Vs. Snr for 'maximum coefficient,' 'second-largest coefficient,' and 'maximum coefficients difference.' </a:t>
            </a:r>
            <a:endParaRPr lang="en-US" dirty="0"/>
          </a:p>
        </p:txBody>
      </p:sp>
      <p:sp>
        <p:nvSpPr>
          <p:cNvPr id="18" name="Arrow: Curved Left 17">
            <a:hlinkClick r:id="rId4" action="ppaction://hlinksldjump"/>
            <a:extLst>
              <a:ext uri="{FF2B5EF4-FFF2-40B4-BE49-F238E27FC236}">
                <a16:creationId xmlns:a16="http://schemas.microsoft.com/office/drawing/2014/main" id="{C75C2810-204C-4B17-BACD-42CC14BF637C}"/>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0314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6" name="Picture 15">
            <a:extLst>
              <a:ext uri="{FF2B5EF4-FFF2-40B4-BE49-F238E27FC236}">
                <a16:creationId xmlns:a16="http://schemas.microsoft.com/office/drawing/2014/main" id="{7030D560-E39C-4E67-A275-4AC5E81217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480" y="2117810"/>
            <a:ext cx="5758180" cy="3432090"/>
          </a:xfrm>
          <a:prstGeom prst="rect">
            <a:avLst/>
          </a:prstGeom>
        </p:spPr>
      </p:pic>
      <p:pic>
        <p:nvPicPr>
          <p:cNvPr id="17" name="Picture 16">
            <a:extLst>
              <a:ext uri="{FF2B5EF4-FFF2-40B4-BE49-F238E27FC236}">
                <a16:creationId xmlns:a16="http://schemas.microsoft.com/office/drawing/2014/main" id="{9592CE46-8E48-447A-B6BB-F99782D17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55166" y="2117810"/>
            <a:ext cx="5755640" cy="3350566"/>
          </a:xfrm>
          <a:prstGeom prst="rect">
            <a:avLst/>
          </a:prstGeom>
        </p:spPr>
      </p:pic>
      <p:sp>
        <p:nvSpPr>
          <p:cNvPr id="3" name="Rectangle 2">
            <a:extLst>
              <a:ext uri="{FF2B5EF4-FFF2-40B4-BE49-F238E27FC236}">
                <a16:creationId xmlns:a16="http://schemas.microsoft.com/office/drawing/2014/main" id="{0AEE0B2F-37EF-44E1-88F5-95754A28A66E}"/>
              </a:ext>
            </a:extLst>
          </p:cNvPr>
          <p:cNvSpPr/>
          <p:nvPr/>
        </p:nvSpPr>
        <p:spPr>
          <a:xfrm>
            <a:off x="140058" y="5638235"/>
            <a:ext cx="5793023"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rPr>
              <a:t>Straight vs. Curved Vs. Noise - Maximum / Second Largest coefficients magnitude.</a:t>
            </a:r>
            <a:endParaRPr lang="en-US" dirty="0"/>
          </a:p>
        </p:txBody>
      </p:sp>
      <p:sp>
        <p:nvSpPr>
          <p:cNvPr id="6" name="Rectangle 5">
            <a:extLst>
              <a:ext uri="{FF2B5EF4-FFF2-40B4-BE49-F238E27FC236}">
                <a16:creationId xmlns:a16="http://schemas.microsoft.com/office/drawing/2014/main" id="{961A9E76-B777-4B37-A508-D4FFB813A11C}"/>
              </a:ext>
            </a:extLst>
          </p:cNvPr>
          <p:cNvSpPr/>
          <p:nvPr/>
        </p:nvSpPr>
        <p:spPr>
          <a:xfrm>
            <a:off x="6004559" y="5632852"/>
            <a:ext cx="6096000" cy="646331"/>
          </a:xfrm>
          <a:prstGeom prst="rect">
            <a:avLst/>
          </a:prstGeom>
        </p:spPr>
        <p:txBody>
          <a:bodyPr>
            <a:spAutoFit/>
          </a:bodyPr>
          <a:lstStyle/>
          <a:p>
            <a:pPr algn="ctr"/>
            <a:r>
              <a:rPr lang="en-US" dirty="0">
                <a:latin typeface="David" panose="020E0502060401010101" pitchFamily="34" charset="-79"/>
                <a:ea typeface="Times New Roman" panose="02020603050405020304" pitchFamily="18" charset="0"/>
              </a:rPr>
              <a:t>Straight vs. Curve – Maximum, Second Largest coefficients magnitude difference</a:t>
            </a:r>
            <a:endParaRPr lang="en-US" dirty="0"/>
          </a:p>
        </p:txBody>
      </p:sp>
      <p:sp>
        <p:nvSpPr>
          <p:cNvPr id="11" name="Arrow: Curved Left 10">
            <a:hlinkClick r:id="rId5" action="ppaction://hlinksldjump"/>
            <a:extLst>
              <a:ext uri="{FF2B5EF4-FFF2-40B4-BE49-F238E27FC236}">
                <a16:creationId xmlns:a16="http://schemas.microsoft.com/office/drawing/2014/main" id="{0CF2993B-7EA0-4F77-9B20-C106E46D566F}"/>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123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4198339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B0CADE45-0F89-475C-A684-8CA1F7558206}"/>
                  </a:ext>
                </a:extLst>
              </p:cNvPr>
              <p:cNvSpPr/>
              <p:nvPr/>
            </p:nvSpPr>
            <p:spPr>
              <a:xfrm>
                <a:off x="-1" y="1177124"/>
                <a:ext cx="6096000" cy="5204310"/>
              </a:xfrm>
              <a:prstGeom prst="rect">
                <a:avLst/>
              </a:prstGeom>
            </p:spPr>
            <p:txBody>
              <a:bodyPr>
                <a:spAutoFit/>
              </a:bodyPr>
              <a:lstStyle/>
              <a:p>
                <a:pPr algn="just">
                  <a:lnSpc>
                    <a:spcPct val="127000"/>
                  </a:lnSpc>
                  <a:spcAft>
                    <a:spcPts val="20"/>
                  </a:spcAft>
                </a:pPr>
                <a:r>
                  <a:rPr lang="en-US" sz="900" i="1" dirty="0">
                    <a:latin typeface="Calibri" panose="020F0502020204030204" pitchFamily="34" charset="0"/>
                    <a:ea typeface="Times New Roman" panose="02020603050405020304" pitchFamily="18" charset="0"/>
                    <a:cs typeface="Arial" panose="020B0604020202020204" pitchFamily="34" charset="0"/>
                  </a:rPr>
                  <a:t>//The initial window position is defined according to the position of the first trajectory segment mid-point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27000"/>
                  </a:lnSpc>
                  <a:spcAft>
                    <a:spcPts val="20"/>
                  </a:spcAft>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InitMidPtPos</a:t>
                </a:r>
                <a:r>
                  <a:rPr lang="en-US" sz="900" i="1" dirty="0">
                    <a:effectLst/>
                    <a:latin typeface="Calibri" panose="020F0502020204030204" pitchFamily="34" charset="0"/>
                    <a:ea typeface="Times New Roman" panose="02020603050405020304" pitchFamily="18" charset="0"/>
                    <a:cs typeface="Arial" panose="020B0604020202020204" pitchFamily="34" charset="0"/>
                  </a:rPr>
                  <a:t> =  T</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𝑝𝑜𝑠𝑡𝑖𝑡𝑖𝑜𝑛</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𝑜𝑓</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m:t>
                    </m:r>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𝑓𝑖𝑟𝑠𝑡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𝑡𝑟𝑎𝑗𝑒𝑐𝑡𝑜𝑟𝑦</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𝑠𝑒𝑔𝑚𝑒𝑛𝑡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𝑚𝑖𝑑</m:t>
                    </m:r>
                    <m:r>
                      <a:rPr lang="en-US" sz="900" i="1">
                        <a:effectLst/>
                        <a:latin typeface="Cambria Math" panose="02040503050406030204" pitchFamily="18" charset="0"/>
                        <a:ea typeface="Times New Roman" panose="02020603050405020304" pitchFamily="18" charset="0"/>
                        <a:cs typeface="Arial" panose="020B0604020202020204" pitchFamily="34" charset="0"/>
                      </a:rPr>
                      <m:t>.</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𝑝𝑜𝑖𝑛𝑡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a:t>
                </a:r>
                <a:r>
                  <a:rPr lang="en-US" sz="900" i="1" dirty="0">
                    <a:effectLst/>
                    <a:latin typeface="Calibri" panose="020F0502020204030204" pitchFamily="34" charset="0"/>
                    <a:ea typeface="Times New Roman" panose="02020603050405020304" pitchFamily="18" charset="0"/>
                    <a:cs typeface="Arial" panose="020B0604020202020204" pitchFamily="34" charset="0"/>
                  </a:rPr>
                  <a:t>The offset between the mid-point of the segment presented by the maximum coefficient to the window center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midPtOffset</a:t>
                </a:r>
                <a:r>
                  <a:rPr lang="en-US" sz="900" i="1" dirty="0">
                    <a:effectLst/>
                    <a:latin typeface="Calibri" panose="020F0502020204030204" pitchFamily="34" charset="0"/>
                    <a:ea typeface="Times New Roman" panose="02020603050405020304" pitchFamily="18" charset="0"/>
                    <a:cs typeface="Arial" panose="020B0604020202020204" pitchFamily="34" charset="0"/>
                  </a:rPr>
                  <a:t> =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trajectory and for each SNR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Create M = 100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Monta</a:t>
                </a:r>
                <a:r>
                  <a:rPr lang="en-US" sz="900" i="1" dirty="0">
                    <a:effectLst/>
                    <a:latin typeface="Calibri" panose="020F0502020204030204" pitchFamily="34" charset="0"/>
                    <a:ea typeface="Times New Roman" panose="02020603050405020304" pitchFamily="18" charset="0"/>
                    <a:cs typeface="David" panose="020E0502060401010101" pitchFamily="34" charset="-79"/>
                  </a:rPr>
                  <a:t> Carlo trails) of padded trajectory Images with AWGN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startAt="2"/>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trail m out of M</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Initilize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 3D Dynamic SHAS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InitMidPtPos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d>
                      <m:dPr>
                        <m:ctrlPr>
                          <a:rPr lang="en-US" sz="9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e>
                    </m:d>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685800" indent="228600">
                  <a:lnSpc>
                    <a:spcPct val="150000"/>
                  </a:lnSpc>
                </a:pP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Calcalute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the prediction of the first steps position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a:t>
                </a:r>
                <a:r>
                  <a:rPr lang="he-IL" sz="900" dirty="0">
                    <a:effectLst/>
                    <a:latin typeface="David" panose="020E0502060401010101" pitchFamily="34" charset="-79"/>
                    <a:ea typeface="Times New Roman" panose="02020603050405020304" pitchFamily="18" charset="0"/>
                    <a:cs typeface="Calibri" panose="020F0502020204030204" pitchFamily="34" charset="0"/>
                  </a:rPr>
                  <a:t>-</a:t>
                </a:r>
                <a:r>
                  <a:rPr lang="en-US" sz="900" i="1" dirty="0">
                    <a:effectLst/>
                    <a:latin typeface="Calibri" panose="020F0502020204030204" pitchFamily="34" charset="0"/>
                    <a:ea typeface="Times New Roman" panose="02020603050405020304" pitchFamily="18" charset="0"/>
                    <a:cs typeface="David" panose="020E0502060401010101" pitchFamily="34" charset="-79"/>
                  </a:rPr>
                  <a:t>1 :</a:t>
                </a:r>
                <a:r>
                  <a:rPr lang="he-IL" sz="900" i="1" dirty="0">
                    <a:effectLst/>
                    <a:latin typeface="David" panose="020E0502060401010101" pitchFamily="34" charset="-79"/>
                    <a:ea typeface="Times New Roman" panose="02020603050405020304" pitchFamily="18" charset="0"/>
                    <a:cs typeface="Calibri" panose="020F0502020204030204" pitchFamily="34" charset="0"/>
                  </a:rPr>
                  <a:t>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target position (step)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clacluate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slope parameters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1 : end – win size/2 +1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one step in the X direction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X driven update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900" i="1">
                        <a:effectLst/>
                        <a:latin typeface="Cambria Math" panose="02040503050406030204" pitchFamily="18" charset="0"/>
                        <a:ea typeface="Times New Roman" panose="02020603050405020304" pitchFamily="18" charset="0"/>
                        <a:cs typeface="Calibri" panose="020F0502020204030204" pitchFamily="34" charset="0"/>
                      </a:rPr>
                      <m:t> (</m:t>
                    </m:r>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Calculate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the new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and window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 If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&gt;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in the Y and Z directions according to the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sign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Y , Z driven update(according to the window move)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Predicted Position (Step) = window new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If Predicted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postion</a:t>
                </a:r>
                <a:r>
                  <a:rPr lang="en-US" sz="900" i="1" dirty="0">
                    <a:effectLst/>
                    <a:latin typeface="Calibri" panose="020F0502020204030204" pitchFamily="34" charset="0"/>
                    <a:ea typeface="Times New Roman" panose="02020603050405020304" pitchFamily="18" charset="0"/>
                    <a:cs typeface="David" panose="020E0502060401010101" pitchFamily="34" charset="-79"/>
                  </a:rPr>
                  <a:t>(step) is out of the window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bounderis</a:t>
                </a: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stop the trial</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2" name="Rectangle 1">
                <a:extLst>
                  <a:ext uri="{FF2B5EF4-FFF2-40B4-BE49-F238E27FC236}">
                    <a16:creationId xmlns:a16="http://schemas.microsoft.com/office/drawing/2014/main" id="{B0CADE45-0F89-475C-A684-8CA1F7558206}"/>
                  </a:ext>
                </a:extLst>
              </p:cNvPr>
              <p:cNvSpPr>
                <a:spLocks noRot="1" noChangeAspect="1" noMove="1" noResize="1" noEditPoints="1" noAdjustHandles="1" noChangeArrowheads="1" noChangeShapeType="1" noTextEdit="1"/>
              </p:cNvSpPr>
              <p:nvPr/>
            </p:nvSpPr>
            <p:spPr>
              <a:xfrm>
                <a:off x="-1" y="1177124"/>
                <a:ext cx="6096000" cy="52043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59A1859-DC29-4E83-B8B3-FA400C4F1FAD}"/>
                  </a:ext>
                </a:extLst>
              </p:cNvPr>
              <p:cNvSpPr/>
              <p:nvPr/>
            </p:nvSpPr>
            <p:spPr>
              <a:xfrm>
                <a:off x="5913119" y="1204511"/>
                <a:ext cx="6561571" cy="1531317"/>
              </a:xfrm>
              <a:prstGeom prst="rect">
                <a:avLst/>
              </a:prstGeom>
            </p:spPr>
            <p:txBody>
              <a:bodyPr wrap="square">
                <a:spAutoFit/>
              </a:bodyPr>
              <a:lstStyle/>
              <a:p>
                <a:pPr marL="342900" lvl="0" indent="-342900" algn="just">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Mean Absolute Error</a:t>
                </a:r>
                <a:r>
                  <a:rPr lang="en-US" dirty="0">
                    <a:latin typeface="David" panose="020E0502060401010101" pitchFamily="34" charset="-79"/>
                    <a:ea typeface="Calibri" panose="020F0502020204030204" pitchFamily="34" charset="0"/>
                    <a:cs typeface="David" panose="020E0502060401010101" pitchFamily="34" charset="-79"/>
                  </a:rPr>
                  <a:t> (</a:t>
                </a:r>
                <a:r>
                  <a:rPr lang="en-US" i="1" dirty="0">
                    <a:latin typeface="David" panose="020E0502060401010101" pitchFamily="34" charset="-79"/>
                    <a:ea typeface="Calibri" panose="020F0502020204030204" pitchFamily="34" charset="0"/>
                    <a:cs typeface="David" panose="020E0502060401010101" pitchFamily="34" charset="-79"/>
                  </a:rPr>
                  <a:t>MAE</a:t>
                </a:r>
                <a:r>
                  <a:rPr lang="en-US" dirty="0">
                    <a:latin typeface="David" panose="020E0502060401010101" pitchFamily="34" charset="-79"/>
                    <a:ea typeface="Calibri" panose="020F0502020204030204" pitchFamily="34" charset="0"/>
                    <a:cs typeface="David" panose="020E0502060401010101" pitchFamily="34" charset="-79"/>
                  </a:rPr>
                  <a:t>) per step:</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 </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m:t>
                    </m:r>
                    <m:f>
                      <m:fPr>
                        <m:ctrlPr>
                          <a:rPr lang="en-US" sz="1600" i="1">
                            <a:latin typeface="Cambria Math" panose="02040503050406030204" pitchFamily="18" charset="0"/>
                            <a:ea typeface="Times New Roman" panose="02020603050405020304" pitchFamily="18" charset="0"/>
                            <a:cs typeface="David" panose="020E0502060401010101" pitchFamily="34" charset="-79"/>
                          </a:rPr>
                        </m:ctrlPr>
                      </m:fPr>
                      <m:num>
                        <m:r>
                          <a:rPr lang="en-US" sz="1600" i="1">
                            <a:latin typeface="Cambria Math" panose="02040503050406030204" pitchFamily="18" charset="0"/>
                            <a:ea typeface="Times New Roman" panose="02020603050405020304" pitchFamily="18" charset="0"/>
                            <a:cs typeface="David" panose="020E0502060401010101" pitchFamily="34" charset="-79"/>
                          </a:rPr>
                          <m:t>1</m:t>
                        </m:r>
                      </m:num>
                      <m:den>
                        <m:r>
                          <a:rPr lang="en-US" sz="1600" i="1">
                            <a:latin typeface="Cambria Math" panose="02040503050406030204" pitchFamily="18" charset="0"/>
                            <a:ea typeface="Times New Roman" panose="02020603050405020304" pitchFamily="18" charset="0"/>
                            <a:cs typeface="David" panose="020E0502060401010101" pitchFamily="34" charset="-79"/>
                          </a:rPr>
                          <m:t>𝑀</m:t>
                        </m:r>
                        <m:r>
                          <a:rPr lang="en-US" sz="1600" i="1">
                            <a:latin typeface="Cambria Math" panose="02040503050406030204" pitchFamily="18" charset="0"/>
                            <a:ea typeface="Times New Roman" panose="02020603050405020304" pitchFamily="18" charset="0"/>
                            <a:cs typeface="David" panose="020E0502060401010101" pitchFamily="34" charset="-79"/>
                          </a:rPr>
                          <m:t>.</m:t>
                        </m:r>
                      </m:den>
                    </m:f>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𝑚</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𝑀</m:t>
                        </m:r>
                      </m:sup>
                      <m:e>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𝑦</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𝑦</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𝑧</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𝑧</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e>
                    </m:nary>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ctr">
                  <a:lnSpc>
                    <a:spcPct val="150000"/>
                  </a:lnSpc>
                  <a:spcAft>
                    <a:spcPts val="100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Times New Roman" panose="02020603050405020304" pitchFamily="18" charset="0"/>
                          <a:cs typeface="David" panose="020E0502060401010101" pitchFamily="34" charset="-79"/>
                        </a:rPr>
                        <m:t>𝑦</m:t>
                      </m:r>
                      <m:r>
                        <a:rPr lang="en-US" sz="1100" i="1">
                          <a:effectLst/>
                          <a:latin typeface="Cambria Math" panose="02040503050406030204" pitchFamily="18" charset="0"/>
                          <a:ea typeface="Times New Roman" panose="02020603050405020304" pitchFamily="18" charset="0"/>
                          <a:cs typeface="David" panose="020E0502060401010101" pitchFamily="34" charset="-79"/>
                        </a:rPr>
                        <m:t>,</m:t>
                      </m:r>
                      <m:r>
                        <a:rPr lang="en-US" sz="1100" i="1">
                          <a:effectLst/>
                          <a:latin typeface="Cambria Math" panose="02040503050406030204" pitchFamily="18" charset="0"/>
                          <a:ea typeface="Times New Roman" panose="02020603050405020304" pitchFamily="18" charset="0"/>
                          <a:cs typeface="David" panose="020E0502060401010101" pitchFamily="34" charset="-79"/>
                        </a:rPr>
                        <m:t>𝑧</m:t>
                      </m:r>
                      <m:r>
                        <a:rPr lang="en-US" sz="1100" i="1">
                          <a:effectLst/>
                          <a:latin typeface="Cambria Math" panose="02040503050406030204" pitchFamily="18" charset="0"/>
                          <a:ea typeface="Times New Roman" panose="02020603050405020304" pitchFamily="18" charset="0"/>
                          <a:cs typeface="David" panose="020E0502060401010101" pitchFamily="34" charset="-79"/>
                        </a:rPr>
                        <m:t>−</m:t>
                      </m:r>
                      <m:r>
                        <a:rPr lang="en-US" sz="1100" i="1">
                          <a:effectLst/>
                          <a:latin typeface="Cambria Math" panose="02040503050406030204" pitchFamily="18" charset="0"/>
                          <a:ea typeface="Times New Roman" panose="02020603050405020304" pitchFamily="18" charset="0"/>
                          <a:cs typeface="David" panose="020E0502060401010101" pitchFamily="34" charset="-79"/>
                        </a:rPr>
                        <m:t>𝑇𝑟𝑢𝑒</m:t>
                      </m:r>
                      <m:r>
                        <a:rPr lang="en-US" sz="1100" i="1">
                          <a:effectLst/>
                          <a:latin typeface="Cambria Math" panose="02040503050406030204" pitchFamily="18" charset="0"/>
                          <a:ea typeface="Times New Roman" panose="02020603050405020304" pitchFamily="18" charset="0"/>
                          <a:cs typeface="David" panose="020E0502060401010101" pitchFamily="34" charset="-79"/>
                        </a:rPr>
                        <m:t>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1100" i="1">
                          <a:effectLst/>
                          <a:latin typeface="Cambria Math" panose="02040503050406030204" pitchFamily="18" charset="0"/>
                          <a:ea typeface="Times New Roman" panose="02020603050405020304" pitchFamily="18" charset="0"/>
                          <a:cs typeface="David" panose="020E0502060401010101" pitchFamily="34" charset="-79"/>
                        </a:rPr>
                        <m:t> ;  </m:t>
                      </m:r>
                      <m:acc>
                        <m:accPr>
                          <m:chr m:val="̃"/>
                          <m:ctrlPr>
                            <a:rPr lang="en-US" sz="11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1100" i="1">
                              <a:effectLst/>
                              <a:latin typeface="Cambria Math" panose="02040503050406030204" pitchFamily="18" charset="0"/>
                              <a:ea typeface="Times New Roman" panose="02020603050405020304" pitchFamily="18" charset="0"/>
                              <a:cs typeface="David" panose="020E0502060401010101" pitchFamily="34" charset="-79"/>
                            </a:rPr>
                            <m:t>𝑦</m:t>
                          </m:r>
                        </m:e>
                      </m:acc>
                      <m:r>
                        <a:rPr lang="en-US" sz="11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11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1100" i="1">
                              <a:effectLst/>
                              <a:latin typeface="Cambria Math" panose="02040503050406030204" pitchFamily="18" charset="0"/>
                              <a:ea typeface="Times New Roman" panose="02020603050405020304" pitchFamily="18" charset="0"/>
                              <a:cs typeface="David" panose="020E0502060401010101" pitchFamily="34" charset="-79"/>
                            </a:rPr>
                            <m:t>𝑧</m:t>
                          </m:r>
                        </m:e>
                      </m:acc>
                      <m:r>
                        <a:rPr lang="en-US" sz="1100" i="1">
                          <a:effectLst/>
                          <a:latin typeface="Cambria Math" panose="02040503050406030204" pitchFamily="18" charset="0"/>
                          <a:ea typeface="Times New Roman" panose="02020603050405020304" pitchFamily="18" charset="0"/>
                          <a:cs typeface="David" panose="020E0502060401010101" pitchFamily="34" charset="-79"/>
                        </a:rPr>
                        <m:t> −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𝑃𝑟𝑒𝑑𝑖𝑐𝑡𝑒𝑑</m:t>
                      </m:r>
                      <m:r>
                        <a:rPr lang="en-US" sz="1100" i="1">
                          <a:effectLst/>
                          <a:latin typeface="Cambria Math" panose="02040503050406030204" pitchFamily="18" charset="0"/>
                          <a:ea typeface="Times New Roman" panose="02020603050405020304" pitchFamily="18" charset="0"/>
                          <a:cs typeface="David" panose="020E0502060401010101" pitchFamily="34" charset="-79"/>
                        </a:rPr>
                        <m:t>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1100" i="1">
                          <a:effectLst/>
                          <a:latin typeface="Cambria Math" panose="02040503050406030204" pitchFamily="18" charset="0"/>
                          <a:ea typeface="Times New Roman" panose="02020603050405020304" pitchFamily="18" charset="0"/>
                          <a:cs typeface="David" panose="020E0502060401010101" pitchFamily="34" charset="-79"/>
                        </a:rPr>
                        <m:t> ;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𝑘</m:t>
                      </m:r>
                      <m:r>
                        <a:rPr lang="en-US" sz="1100" i="1">
                          <a:effectLst/>
                          <a:latin typeface="Cambria Math" panose="02040503050406030204" pitchFamily="18" charset="0"/>
                          <a:ea typeface="Times New Roman" panose="02020603050405020304" pitchFamily="18" charset="0"/>
                          <a:cs typeface="David" panose="020E0502060401010101" pitchFamily="34" charset="-79"/>
                        </a:rPr>
                        <m:t>−</m:t>
                      </m:r>
                      <m:r>
                        <a:rPr lang="en-US" sz="1100" i="1">
                          <a:effectLst/>
                          <a:latin typeface="Cambria Math" panose="02040503050406030204" pitchFamily="18" charset="0"/>
                          <a:ea typeface="Times New Roman" panose="02020603050405020304" pitchFamily="18" charset="0"/>
                          <a:cs typeface="David" panose="020E0502060401010101" pitchFamily="34" charset="-79"/>
                        </a:rPr>
                        <m:t>𝑠𝑡𝑒𝑝</m:t>
                      </m:r>
                      <m:r>
                        <a:rPr lang="en-US" sz="1100" i="1">
                          <a:effectLst/>
                          <a:latin typeface="Cambria Math" panose="02040503050406030204" pitchFamily="18" charset="0"/>
                          <a:ea typeface="Times New Roman" panose="02020603050405020304" pitchFamily="18" charset="0"/>
                          <a:cs typeface="David" panose="020E0502060401010101" pitchFamily="34" charset="-79"/>
                        </a:rPr>
                        <m:t>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1100" i="1">
                          <a:effectLst/>
                          <a:latin typeface="Cambria Math" panose="02040503050406030204" pitchFamily="18" charset="0"/>
                          <a:ea typeface="Times New Roman" panose="02020603050405020304" pitchFamily="18" charset="0"/>
                          <a:cs typeface="David" panose="020E0502060401010101" pitchFamily="34" charset="-79"/>
                        </a:rPr>
                        <m:t> ;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𝑀</m:t>
                      </m:r>
                      <m:r>
                        <a:rPr lang="en-US" sz="1100" i="1">
                          <a:effectLst/>
                          <a:latin typeface="Cambria Math" panose="02040503050406030204" pitchFamily="18" charset="0"/>
                          <a:ea typeface="Times New Roman" panose="02020603050405020304" pitchFamily="18" charset="0"/>
                          <a:cs typeface="David" panose="020E0502060401010101" pitchFamily="34" charset="-79"/>
                        </a:rPr>
                        <m:t>−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1100" i="1">
                          <a:effectLst/>
                          <a:latin typeface="Cambria Math" panose="02040503050406030204" pitchFamily="18" charset="0"/>
                          <a:ea typeface="Times New Roman" panose="02020603050405020304" pitchFamily="18" charset="0"/>
                          <a:cs typeface="David" panose="020E0502060401010101" pitchFamily="34" charset="-79"/>
                        </a:rPr>
                        <m:t>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𝑜𝑓</m:t>
                      </m:r>
                      <m:r>
                        <a:rPr lang="en-US" sz="1100" i="1">
                          <a:effectLst/>
                          <a:latin typeface="Cambria Math" panose="02040503050406030204" pitchFamily="18" charset="0"/>
                          <a:ea typeface="Times New Roman" panose="02020603050405020304" pitchFamily="18" charset="0"/>
                          <a:cs typeface="David" panose="020E0502060401010101" pitchFamily="34" charset="-79"/>
                        </a:rPr>
                        <m:t>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𝑡𝑟𝑖𝑎𝑙𝑠</m:t>
                      </m:r>
                      <m:r>
                        <a:rPr lang="en-US" sz="1100" i="1">
                          <a:effectLst/>
                          <a:latin typeface="Cambria Math" panose="02040503050406030204" pitchFamily="18" charset="0"/>
                          <a:ea typeface="Times New Roman" panose="02020603050405020304" pitchFamily="18" charset="0"/>
                          <a:cs typeface="David" panose="020E0502060401010101" pitchFamily="34" charset="-79"/>
                        </a:rPr>
                        <m:t>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𝑤𝑖𝑡</m:t>
                      </m:r>
                      <m:r>
                        <a:rPr lang="en-US" sz="1100" i="1">
                          <a:effectLst/>
                          <a:latin typeface="Cambria Math" panose="02040503050406030204" pitchFamily="18" charset="0"/>
                          <a:ea typeface="Times New Roman" panose="02020603050405020304" pitchFamily="18" charset="0"/>
                          <a:cs typeface="David" panose="020E0502060401010101" pitchFamily="34" charset="-79"/>
                        </a:rPr>
                        <m:t>h</m:t>
                      </m:r>
                      <m:r>
                        <a:rPr lang="en-US" sz="1100" i="1">
                          <a:effectLst/>
                          <a:latin typeface="Cambria Math" panose="02040503050406030204" pitchFamily="18" charset="0"/>
                          <a:ea typeface="Times New Roman" panose="02020603050405020304" pitchFamily="18" charset="0"/>
                          <a:cs typeface="David" panose="020E0502060401010101" pitchFamily="34" charset="-79"/>
                        </a:rPr>
                        <m:t>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𝑣𝑎𝑙𝑖𝑑</m:t>
                      </m:r>
                      <m:r>
                        <a:rPr lang="en-US" sz="1100" i="1">
                          <a:effectLst/>
                          <a:latin typeface="Cambria Math" panose="02040503050406030204" pitchFamily="18" charset="0"/>
                          <a:ea typeface="Times New Roman" panose="02020603050405020304" pitchFamily="18" charset="0"/>
                          <a:cs typeface="David" panose="020E0502060401010101" pitchFamily="34" charset="-79"/>
                        </a:rPr>
                        <m:t> </m:t>
                      </m:r>
                      <m:r>
                        <a:rPr lang="en-US" sz="1100" i="1">
                          <a:effectLst/>
                          <a:latin typeface="Cambria Math" panose="02040503050406030204" pitchFamily="18" charset="0"/>
                          <a:ea typeface="Times New Roman" panose="02020603050405020304" pitchFamily="18" charset="0"/>
                          <a:cs typeface="David" panose="020E0502060401010101" pitchFamily="34" charset="-79"/>
                        </a:rPr>
                        <m:t>𝑝𝑟𝑒𝑑𝑖𝑐𝑡𝑖𝑜𝑛</m:t>
                      </m:r>
                    </m:oMath>
                  </m:oMathPara>
                </a14:m>
                <a:endParaRPr lang="en-US" sz="11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3" name="Rectangle 2">
                <a:extLst>
                  <a:ext uri="{FF2B5EF4-FFF2-40B4-BE49-F238E27FC236}">
                    <a16:creationId xmlns:a16="http://schemas.microsoft.com/office/drawing/2014/main" id="{259A1859-DC29-4E83-B8B3-FA400C4F1FAD}"/>
                  </a:ext>
                </a:extLst>
              </p:cNvPr>
              <p:cNvSpPr>
                <a:spLocks noRot="1" noChangeAspect="1" noMove="1" noResize="1" noEditPoints="1" noAdjustHandles="1" noChangeArrowheads="1" noChangeShapeType="1" noTextEdit="1"/>
              </p:cNvSpPr>
              <p:nvPr/>
            </p:nvSpPr>
            <p:spPr>
              <a:xfrm>
                <a:off x="5913119" y="1204511"/>
                <a:ext cx="6561571" cy="1531317"/>
              </a:xfrm>
              <a:prstGeom prst="rect">
                <a:avLst/>
              </a:prstGeom>
              <a:blipFill>
                <a:blip r:embed="rId4"/>
                <a:stretch>
                  <a:fillRect l="-55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B5CE0B9-401F-40B7-90A4-1D7FD36BD022}"/>
              </a:ext>
            </a:extLst>
          </p:cNvPr>
          <p:cNvSpPr/>
          <p:nvPr/>
        </p:nvSpPr>
        <p:spPr>
          <a:xfrm>
            <a:off x="5913119" y="2602774"/>
            <a:ext cx="6540966" cy="1061829"/>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Instantaneous probability of detection</a:t>
            </a:r>
            <a:r>
              <a:rPr lang="en-US" dirty="0">
                <a:latin typeface="David" panose="020E0502060401010101" pitchFamily="34" charset="-79"/>
                <a:ea typeface="Calibri" panose="020F0502020204030204" pitchFamily="34" charset="0"/>
                <a:cs typeface="David" panose="020E0502060401010101" pitchFamily="34" charset="-79"/>
              </a:rPr>
              <a:t>:</a:t>
            </a:r>
            <a:endParaRPr lang="en-US" dirty="0">
              <a:latin typeface="David" panose="020E0502060401010101" pitchFamily="34" charset="-79"/>
              <a:ea typeface="Calibri" panose="020F0502020204030204" pitchFamily="34" charset="0"/>
              <a:cs typeface="Calibri" panose="020F0502020204030204" pitchFamily="34" charset="0"/>
            </a:endParaRPr>
          </a:p>
          <a:p>
            <a:r>
              <a:rPr lang="en-US" dirty="0">
                <a:latin typeface="David" panose="020E0502060401010101" pitchFamily="34" charset="-79"/>
                <a:ea typeface="Times New Roman" panose="02020603050405020304" pitchFamily="18" charset="0"/>
              </a:rPr>
              <a:t> The fraction of all trails steps for which the target positions where detected</a:t>
            </a:r>
            <a:endParaRPr lang="en-US" dirty="0"/>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DD18FDB8-1CAE-4A79-BAC9-AFEC5D7F01D4}"/>
                  </a:ext>
                </a:extLst>
              </p:cNvPr>
              <p:cNvSpPr/>
              <p:nvPr/>
            </p:nvSpPr>
            <p:spPr>
              <a:xfrm>
                <a:off x="5913119" y="3550598"/>
                <a:ext cx="6540966" cy="2167645"/>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Tracking Ratio</a:t>
                </a:r>
                <a:r>
                  <a:rPr lang="en-US" dirty="0">
                    <a:latin typeface="David" panose="020E0502060401010101" pitchFamily="34" charset="-79"/>
                    <a:ea typeface="Calibri" panose="020F0502020204030204" pitchFamily="34" charset="0"/>
                    <a:cs typeface="David" panose="020E0502060401010101" pitchFamily="34" charset="-79"/>
                  </a:rPr>
                  <a:t>: </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𝑓</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 </m:t>
                    </m:r>
                    <m:d>
                      <m:dPr>
                        <m:begChr m:val="{"/>
                        <m:end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eqArr>
                          <m:eqArrPr>
                            <m:ctrlPr>
                              <a:rPr lang="en-US" sz="1600" i="1">
                                <a:latin typeface="Cambria Math" panose="02040503050406030204" pitchFamily="18" charset="0"/>
                                <a:ea typeface="Times New Roman" panose="02020603050405020304" pitchFamily="18" charset="0"/>
                                <a:cs typeface="David" panose="020E0502060401010101" pitchFamily="34" charset="-79"/>
                              </a:rPr>
                            </m:ctrlPr>
                          </m:eqArrPr>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1</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r>
                              <a:rPr lang="en-US" sz="1600" i="1">
                                <a:latin typeface="Cambria Math" panose="02040503050406030204" pitchFamily="18" charset="0"/>
                                <a:ea typeface="Times New Roman" panose="02020603050405020304" pitchFamily="18" charset="0"/>
                                <a:cs typeface="David" panose="020E0502060401010101" pitchFamily="34" charset="-79"/>
                              </a:rPr>
                              <m:t>)</m:t>
                            </m:r>
                          </m:e>
                          <m:e>
                            <m:r>
                              <a:rPr lang="en-US" sz="1600" i="1">
                                <a:latin typeface="Cambria Math" panose="02040503050406030204" pitchFamily="18" charset="0"/>
                                <a:ea typeface="Times New Roman" panose="02020603050405020304" pitchFamily="18" charset="0"/>
                                <a:cs typeface="David" panose="020E0502060401010101" pitchFamily="34" charset="-79"/>
                              </a:rPr>
                              <m:t>0</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𝑒𝑙𝑠𝑒</m:t>
                            </m:r>
                          </m:e>
                        </m:eqArr>
                      </m:e>
                    </m:d>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𝑡𝑟𝑎𝑐𝑘𝑖𝑛𝑔</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𝑟𝑎𝑡𝑖𝑜</m:t>
                    </m:r>
                    <m:r>
                      <a:rPr lang="en-US" sz="1600" i="1">
                        <a:latin typeface="Cambria Math" panose="02040503050406030204" pitchFamily="18" charset="0"/>
                        <a:ea typeface="Times New Roman" panose="02020603050405020304" pitchFamily="18" charset="0"/>
                        <a:cs typeface="David" panose="020E0502060401010101" pitchFamily="34" charset="-79"/>
                      </a:rPr>
                      <m:t>  =</m:t>
                    </m:r>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sup>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𝑓</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e>
                    </m:nary>
                    <m:r>
                      <a:rPr lang="en-US" sz="1600" i="1">
                        <a:latin typeface="Cambria Math" panose="02040503050406030204" pitchFamily="18" charset="0"/>
                        <a:ea typeface="Times New Roman" panose="02020603050405020304" pitchFamily="18" charset="0"/>
                        <a:cs typeface="David" panose="020E0502060401010101" pitchFamily="34" charset="-79"/>
                      </a:rPr>
                      <m:t>)</m:t>
                    </m:r>
                    <m:r>
                      <m:rPr>
                        <m:lit/>
                      </m:rP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1200" dirty="0">
                    <a:effectLst/>
                    <a:latin typeface="David" panose="020E0502060401010101" pitchFamily="34" charset="-79"/>
                    <a:ea typeface="Times New Roman" panose="02020603050405020304" pitchFamily="18" charset="0"/>
                    <a:cs typeface="David" panose="020E0502060401010101" pitchFamily="34" charset="-79"/>
                  </a:rPr>
                  <a:t>Note Step with detected target position outside the image boundaries, counted as not tracked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David" panose="020E0502060401010101" pitchFamily="34" charset="-79"/>
                      </a:rPr>
                      <m:t>𝑓</m:t>
                    </m:r>
                    <m:d>
                      <m:dPr>
                        <m:ctrlPr>
                          <a:rPr lang="en-US" sz="1200" i="1">
                            <a:effectLst/>
                            <a:latin typeface="Cambria Math" panose="02040503050406030204" pitchFamily="18" charset="0"/>
                            <a:ea typeface="Times New Roman" panose="02020603050405020304" pitchFamily="18" charset="0"/>
                            <a:cs typeface="David" panose="020E0502060401010101" pitchFamily="34" charset="-79"/>
                          </a:rPr>
                        </m:ctrlPr>
                      </m:dPr>
                      <m:e>
                        <m:r>
                          <a:rPr lang="en-US" sz="1200" i="1">
                            <a:effectLst/>
                            <a:latin typeface="Cambria Math" panose="02040503050406030204" pitchFamily="18" charset="0"/>
                            <a:ea typeface="Times New Roman" panose="02020603050405020304" pitchFamily="18" charset="0"/>
                            <a:cs typeface="David" panose="020E0502060401010101" pitchFamily="34" charset="-79"/>
                          </a:rPr>
                          <m:t>𝑘</m:t>
                        </m:r>
                      </m:e>
                    </m:d>
                    <m:r>
                      <a:rPr lang="en-US" sz="1200" b="0" i="0" smtClean="0">
                        <a:effectLst/>
                        <a:latin typeface="Cambria Math" panose="02040503050406030204" pitchFamily="18" charset="0"/>
                        <a:ea typeface="Times New Roman" panose="02020603050405020304" pitchFamily="18" charset="0"/>
                        <a:cs typeface="David" panose="020E0502060401010101" pitchFamily="34" charset="-79"/>
                      </a:rPr>
                      <m:t>=</m:t>
                    </m:r>
                    <m:r>
                      <a:rPr lang="en-US" sz="1200">
                        <a:effectLst/>
                        <a:latin typeface="Cambria Math" panose="02040503050406030204" pitchFamily="18" charset="0"/>
                        <a:ea typeface="Times New Roman" panose="02020603050405020304" pitchFamily="18" charset="0"/>
                        <a:cs typeface="David" panose="020E0502060401010101" pitchFamily="34" charset="-79"/>
                      </a:rPr>
                      <m:t>0</m:t>
                    </m:r>
                  </m:oMath>
                </a14:m>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8" name="Rectangle 7">
                <a:extLst>
                  <a:ext uri="{FF2B5EF4-FFF2-40B4-BE49-F238E27FC236}">
                    <a16:creationId xmlns:a16="http://schemas.microsoft.com/office/drawing/2014/main" id="{DD18FDB8-1CAE-4A79-BAC9-AFEC5D7F01D4}"/>
                  </a:ext>
                </a:extLst>
              </p:cNvPr>
              <p:cNvSpPr>
                <a:spLocks noRot="1" noChangeAspect="1" noMove="1" noResize="1" noEditPoints="1" noAdjustHandles="1" noChangeArrowheads="1" noChangeShapeType="1" noTextEdit="1"/>
              </p:cNvSpPr>
              <p:nvPr/>
            </p:nvSpPr>
            <p:spPr>
              <a:xfrm>
                <a:off x="5913119" y="3550598"/>
                <a:ext cx="6540966" cy="2167645"/>
              </a:xfrm>
              <a:prstGeom prst="rect">
                <a:avLst/>
              </a:prstGeom>
              <a:blipFill>
                <a:blip r:embed="rId5"/>
                <a:stretch>
                  <a:fillRect l="-559" b="-115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59A5B5F-2FE7-44D2-AD12-3CB901D2BF59}"/>
                  </a:ext>
                </a:extLst>
              </p:cNvPr>
              <p:cNvSpPr/>
              <p:nvPr/>
            </p:nvSpPr>
            <p:spPr>
              <a:xfrm>
                <a:off x="5913119" y="5953092"/>
                <a:ext cx="6096000" cy="754053"/>
              </a:xfrm>
              <a:prstGeom prst="rect">
                <a:avLst/>
              </a:prstGeom>
            </p:spPr>
            <p:txBody>
              <a:bodyPr>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Probability of tracking detection</a:t>
                </a:r>
                <a:r>
                  <a:rPr lang="en-US" dirty="0">
                    <a:latin typeface="David" panose="020E0502060401010101" pitchFamily="34" charset="-79"/>
                    <a:ea typeface="Calibri" panose="020F0502020204030204" pitchFamily="34" charset="0"/>
                    <a:cs typeface="David" panose="020E0502060401010101" pitchFamily="34" charset="-79"/>
                  </a:rPr>
                  <a:t> (PD):–</a:t>
                </a:r>
                <a:endParaRPr lang="en-US" dirty="0">
                  <a:latin typeface="David" panose="020E0502060401010101" pitchFamily="34" charset="-79"/>
                  <a:ea typeface="Calibri" panose="020F0502020204030204" pitchFamily="34" charset="0"/>
                  <a:cs typeface="Calibri" panose="020F0502020204030204" pitchFamily="34" charset="0"/>
                </a:endParaRPr>
              </a:p>
              <a:p>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𝑃𝐷</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𝑡𝑟𝑎𝑐𝑘𝑖𝑛𝑔</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𝑋</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𝐼𝑛𝑠𝑡𝑎𝑛𝑡𝑛𝑒𝑜𝑢𝑠</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𝑝𝑟𝑜𝑏𝑎𝑏𝑖𝑙𝑖𝑡𝑦</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𝑜𝑓</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𝑑𝑒𝑡𝑒𝑐𝑡𝑖𝑜𝑛</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dirty="0"/>
              </a:p>
            </p:txBody>
          </p:sp>
        </mc:Choice>
        <mc:Fallback>
          <p:sp>
            <p:nvSpPr>
              <p:cNvPr id="9" name="Rectangle 8">
                <a:extLst>
                  <a:ext uri="{FF2B5EF4-FFF2-40B4-BE49-F238E27FC236}">
                    <a16:creationId xmlns:a16="http://schemas.microsoft.com/office/drawing/2014/main" id="{F59A5B5F-2FE7-44D2-AD12-3CB901D2BF59}"/>
                  </a:ext>
                </a:extLst>
              </p:cNvPr>
              <p:cNvSpPr>
                <a:spLocks noRot="1" noChangeAspect="1" noMove="1" noResize="1" noEditPoints="1" noAdjustHandles="1" noChangeArrowheads="1" noChangeShapeType="1" noTextEdit="1"/>
              </p:cNvSpPr>
              <p:nvPr/>
            </p:nvSpPr>
            <p:spPr>
              <a:xfrm>
                <a:off x="5913119" y="5953092"/>
                <a:ext cx="6096000" cy="754053"/>
              </a:xfrm>
              <a:prstGeom prst="rect">
                <a:avLst/>
              </a:prstGeom>
              <a:blipFill>
                <a:blip r:embed="rId6"/>
                <a:stretch>
                  <a:fillRect l="-600" b="-5691"/>
                </a:stretch>
              </a:blipFill>
            </p:spPr>
            <p:txBody>
              <a:bodyPr/>
              <a:lstStyle/>
              <a:p>
                <a:r>
                  <a:rPr lang="en-US">
                    <a:noFill/>
                  </a:rPr>
                  <a:t> </a:t>
                </a:r>
              </a:p>
            </p:txBody>
          </p:sp>
        </mc:Fallback>
      </mc:AlternateContent>
    </p:spTree>
    <p:extLst>
      <p:ext uri="{BB962C8B-B14F-4D97-AF65-F5344CB8AC3E}">
        <p14:creationId xmlns:p14="http://schemas.microsoft.com/office/powerpoint/2010/main" val="2839251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64AB2F49-BA9A-4489-86C6-9968D09E89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389" y="1520627"/>
            <a:ext cx="1543050" cy="1156970"/>
          </a:xfrm>
          <a:prstGeom prst="rect">
            <a:avLst/>
          </a:prstGeom>
        </p:spPr>
      </p:pic>
      <p:pic>
        <p:nvPicPr>
          <p:cNvPr id="7" name="Picture 6">
            <a:extLst>
              <a:ext uri="{FF2B5EF4-FFF2-40B4-BE49-F238E27FC236}">
                <a16:creationId xmlns:a16="http://schemas.microsoft.com/office/drawing/2014/main" id="{A1124217-F940-4CD8-A681-701551E735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05752" y="1887022"/>
            <a:ext cx="1054100" cy="790575"/>
          </a:xfrm>
          <a:prstGeom prst="rect">
            <a:avLst/>
          </a:prstGeom>
        </p:spPr>
      </p:pic>
      <p:pic>
        <p:nvPicPr>
          <p:cNvPr id="8" name="Picture 7">
            <a:extLst>
              <a:ext uri="{FF2B5EF4-FFF2-40B4-BE49-F238E27FC236}">
                <a16:creationId xmlns:a16="http://schemas.microsoft.com/office/drawing/2014/main" id="{54815567-0E2F-4FA9-B15C-A61D8BDAF9B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586439" y="1915877"/>
            <a:ext cx="1054100" cy="790575"/>
          </a:xfrm>
          <a:prstGeom prst="rect">
            <a:avLst/>
          </a:prstGeom>
        </p:spPr>
      </p:pic>
      <p:pic>
        <p:nvPicPr>
          <p:cNvPr id="9" name="Picture 8">
            <a:extLst>
              <a:ext uri="{FF2B5EF4-FFF2-40B4-BE49-F238E27FC236}">
                <a16:creationId xmlns:a16="http://schemas.microsoft.com/office/drawing/2014/main" id="{545F1864-A354-47F7-A10D-D512AA398B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575852" y="1520627"/>
            <a:ext cx="1582420" cy="1186815"/>
          </a:xfrm>
          <a:prstGeom prst="rect">
            <a:avLst/>
          </a:prstGeom>
        </p:spPr>
      </p:pic>
      <p:pic>
        <p:nvPicPr>
          <p:cNvPr id="11" name="Picture 10">
            <a:extLst>
              <a:ext uri="{FF2B5EF4-FFF2-40B4-BE49-F238E27FC236}">
                <a16:creationId xmlns:a16="http://schemas.microsoft.com/office/drawing/2014/main" id="{F3BA6EBD-C2A7-4DE5-B254-359260C97D5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7390" y="2731890"/>
            <a:ext cx="1543050" cy="1156970"/>
          </a:xfrm>
          <a:prstGeom prst="rect">
            <a:avLst/>
          </a:prstGeom>
        </p:spPr>
      </p:pic>
      <p:pic>
        <p:nvPicPr>
          <p:cNvPr id="12" name="Picture 11">
            <a:extLst>
              <a:ext uri="{FF2B5EF4-FFF2-40B4-BE49-F238E27FC236}">
                <a16:creationId xmlns:a16="http://schemas.microsoft.com/office/drawing/2014/main" id="{EF2CAFF9-EB0E-40FC-B656-30BCBF7B2D2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70438" y="2947049"/>
            <a:ext cx="989413" cy="790575"/>
          </a:xfrm>
          <a:prstGeom prst="rect">
            <a:avLst/>
          </a:prstGeom>
        </p:spPr>
      </p:pic>
      <p:pic>
        <p:nvPicPr>
          <p:cNvPr id="13" name="Picture 12">
            <a:extLst>
              <a:ext uri="{FF2B5EF4-FFF2-40B4-BE49-F238E27FC236}">
                <a16:creationId xmlns:a16="http://schemas.microsoft.com/office/drawing/2014/main" id="{27A02C62-0270-4B18-A07D-6EF7E47410D7}"/>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586438" y="2915087"/>
            <a:ext cx="1054099" cy="790575"/>
          </a:xfrm>
          <a:prstGeom prst="rect">
            <a:avLst/>
          </a:prstGeom>
        </p:spPr>
      </p:pic>
      <p:pic>
        <p:nvPicPr>
          <p:cNvPr id="14" name="Picture 13">
            <a:extLst>
              <a:ext uri="{FF2B5EF4-FFF2-40B4-BE49-F238E27FC236}">
                <a16:creationId xmlns:a16="http://schemas.microsoft.com/office/drawing/2014/main" id="{BB32D00B-7182-4B6D-9B63-CB55CE9BBC99}"/>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558707" y="2741732"/>
            <a:ext cx="1599565" cy="1199515"/>
          </a:xfrm>
          <a:prstGeom prst="rect">
            <a:avLst/>
          </a:prstGeom>
        </p:spPr>
      </p:pic>
      <p:pic>
        <p:nvPicPr>
          <p:cNvPr id="15" name="Picture 14">
            <a:extLst>
              <a:ext uri="{FF2B5EF4-FFF2-40B4-BE49-F238E27FC236}">
                <a16:creationId xmlns:a16="http://schemas.microsoft.com/office/drawing/2014/main" id="{92230DC5-B94D-4323-8FF4-53B5D62FC33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833662" y="1451181"/>
            <a:ext cx="1543051" cy="1276985"/>
          </a:xfrm>
          <a:prstGeom prst="rect">
            <a:avLst/>
          </a:prstGeom>
        </p:spPr>
      </p:pic>
      <p:pic>
        <p:nvPicPr>
          <p:cNvPr id="16" name="Picture 15">
            <a:extLst>
              <a:ext uri="{FF2B5EF4-FFF2-40B4-BE49-F238E27FC236}">
                <a16:creationId xmlns:a16="http://schemas.microsoft.com/office/drawing/2014/main" id="{CF51A117-A0DA-413D-9A26-6ACD40282A17}"/>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7280273" y="1816285"/>
            <a:ext cx="1018540" cy="763905"/>
          </a:xfrm>
          <a:prstGeom prst="rect">
            <a:avLst/>
          </a:prstGeom>
        </p:spPr>
      </p:pic>
      <p:pic>
        <p:nvPicPr>
          <p:cNvPr id="17" name="Picture 16">
            <a:extLst>
              <a:ext uri="{FF2B5EF4-FFF2-40B4-BE49-F238E27FC236}">
                <a16:creationId xmlns:a16="http://schemas.microsoft.com/office/drawing/2014/main" id="{818CDB64-B1C9-4C6F-A03D-9EB9B28C0EFA}"/>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8270716" y="1755149"/>
            <a:ext cx="1046480" cy="784860"/>
          </a:xfrm>
          <a:prstGeom prst="rect">
            <a:avLst/>
          </a:prstGeom>
        </p:spPr>
      </p:pic>
      <p:pic>
        <p:nvPicPr>
          <p:cNvPr id="18" name="Picture 17">
            <a:extLst>
              <a:ext uri="{FF2B5EF4-FFF2-40B4-BE49-F238E27FC236}">
                <a16:creationId xmlns:a16="http://schemas.microsoft.com/office/drawing/2014/main" id="{E8822044-A297-49F8-A35C-163835642B9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9413024" y="1427834"/>
            <a:ext cx="1582420" cy="1227418"/>
          </a:xfrm>
          <a:prstGeom prst="rect">
            <a:avLst/>
          </a:prstGeom>
        </p:spPr>
      </p:pic>
      <p:pic>
        <p:nvPicPr>
          <p:cNvPr id="27" name="Picture 26">
            <a:extLst>
              <a:ext uri="{FF2B5EF4-FFF2-40B4-BE49-F238E27FC236}">
                <a16:creationId xmlns:a16="http://schemas.microsoft.com/office/drawing/2014/main" id="{E4853114-AC8C-453C-9536-8FCE5D7744F0}"/>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5813053" y="2780643"/>
            <a:ext cx="1584268" cy="1272540"/>
          </a:xfrm>
          <a:prstGeom prst="rect">
            <a:avLst/>
          </a:prstGeom>
        </p:spPr>
      </p:pic>
      <p:pic>
        <p:nvPicPr>
          <p:cNvPr id="28" name="Picture 27">
            <a:extLst>
              <a:ext uri="{FF2B5EF4-FFF2-40B4-BE49-F238E27FC236}">
                <a16:creationId xmlns:a16="http://schemas.microsoft.com/office/drawing/2014/main" id="{29D02910-3E17-4F06-8D81-A93815DB063A}"/>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7202803" y="3088487"/>
            <a:ext cx="1096010" cy="821690"/>
          </a:xfrm>
          <a:prstGeom prst="rect">
            <a:avLst/>
          </a:prstGeom>
        </p:spPr>
      </p:pic>
      <p:pic>
        <p:nvPicPr>
          <p:cNvPr id="29" name="Picture 28">
            <a:extLst>
              <a:ext uri="{FF2B5EF4-FFF2-40B4-BE49-F238E27FC236}">
                <a16:creationId xmlns:a16="http://schemas.microsoft.com/office/drawing/2014/main" id="{8C82339D-C0A0-44BA-BDF7-3709401C7FBF}"/>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8277066" y="3048598"/>
            <a:ext cx="1040130" cy="840262"/>
          </a:xfrm>
          <a:prstGeom prst="rect">
            <a:avLst/>
          </a:prstGeom>
        </p:spPr>
      </p:pic>
      <p:pic>
        <p:nvPicPr>
          <p:cNvPr id="30" name="Picture 29">
            <a:extLst>
              <a:ext uri="{FF2B5EF4-FFF2-40B4-BE49-F238E27FC236}">
                <a16:creationId xmlns:a16="http://schemas.microsoft.com/office/drawing/2014/main" id="{5713133F-A7C9-4D4A-870D-A815D72DA20D}"/>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9457258" y="2829242"/>
            <a:ext cx="1525905" cy="1199515"/>
          </a:xfrm>
          <a:prstGeom prst="rect">
            <a:avLst/>
          </a:prstGeom>
        </p:spPr>
      </p:pic>
      <p:pic>
        <p:nvPicPr>
          <p:cNvPr id="31" name="Picture 30">
            <a:extLst>
              <a:ext uri="{FF2B5EF4-FFF2-40B4-BE49-F238E27FC236}">
                <a16:creationId xmlns:a16="http://schemas.microsoft.com/office/drawing/2014/main" id="{275F0469-1981-4664-8B9E-11FD5E35F167}"/>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012204" y="4950366"/>
            <a:ext cx="1975485" cy="1482090"/>
          </a:xfrm>
          <a:prstGeom prst="rect">
            <a:avLst/>
          </a:prstGeom>
        </p:spPr>
      </p:pic>
      <p:pic>
        <p:nvPicPr>
          <p:cNvPr id="32" name="Picture 31">
            <a:extLst>
              <a:ext uri="{FF2B5EF4-FFF2-40B4-BE49-F238E27FC236}">
                <a16:creationId xmlns:a16="http://schemas.microsoft.com/office/drawing/2014/main" id="{36FE9D7B-B397-4068-AFE2-60846CB34B84}"/>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4987689" y="5034704"/>
            <a:ext cx="1821815" cy="1384791"/>
          </a:xfrm>
          <a:prstGeom prst="rect">
            <a:avLst/>
          </a:prstGeom>
        </p:spPr>
      </p:pic>
      <p:pic>
        <p:nvPicPr>
          <p:cNvPr id="33" name="Picture 32">
            <a:extLst>
              <a:ext uri="{FF2B5EF4-FFF2-40B4-BE49-F238E27FC236}">
                <a16:creationId xmlns:a16="http://schemas.microsoft.com/office/drawing/2014/main" id="{4811DF69-1838-4C19-9EE7-D2AC37D5BC0E}"/>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6763387" y="5073666"/>
            <a:ext cx="1821815" cy="1384791"/>
          </a:xfrm>
          <a:prstGeom prst="rect">
            <a:avLst/>
          </a:prstGeom>
        </p:spPr>
      </p:pic>
      <p:sp>
        <p:nvSpPr>
          <p:cNvPr id="2" name="Rectangle 1">
            <a:extLst>
              <a:ext uri="{FF2B5EF4-FFF2-40B4-BE49-F238E27FC236}">
                <a16:creationId xmlns:a16="http://schemas.microsoft.com/office/drawing/2014/main" id="{42537704-371B-4CE0-A8C8-133DAB3081B0}"/>
              </a:ext>
            </a:extLst>
          </p:cNvPr>
          <p:cNvSpPr/>
          <p:nvPr/>
        </p:nvSpPr>
        <p:spPr>
          <a:xfrm>
            <a:off x="4787902" y="6396302"/>
            <a:ext cx="364715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STwMN – Straight with Model Noise</a:t>
            </a:r>
            <a:endParaRPr lang="en-US" dirty="0"/>
          </a:p>
        </p:txBody>
      </p:sp>
      <p:sp>
        <p:nvSpPr>
          <p:cNvPr id="34" name="Rectangle 33">
            <a:extLst>
              <a:ext uri="{FF2B5EF4-FFF2-40B4-BE49-F238E27FC236}">
                <a16:creationId xmlns:a16="http://schemas.microsoft.com/office/drawing/2014/main" id="{CD76BC78-C944-4A72-A02E-02824A09B5F1}"/>
              </a:ext>
            </a:extLst>
          </p:cNvPr>
          <p:cNvSpPr/>
          <p:nvPr/>
        </p:nvSpPr>
        <p:spPr>
          <a:xfrm>
            <a:off x="925591" y="2559661"/>
            <a:ext cx="2364750"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ST1 –  Specific Straight</a:t>
            </a:r>
            <a:endParaRPr lang="en-US" dirty="0"/>
          </a:p>
        </p:txBody>
      </p:sp>
      <p:sp>
        <p:nvSpPr>
          <p:cNvPr id="35" name="Rectangle 34">
            <a:extLst>
              <a:ext uri="{FF2B5EF4-FFF2-40B4-BE49-F238E27FC236}">
                <a16:creationId xmlns:a16="http://schemas.microsoft.com/office/drawing/2014/main" id="{432F647D-5ACF-425A-87E9-92B6FD48FA63}"/>
              </a:ext>
            </a:extLst>
          </p:cNvPr>
          <p:cNvSpPr/>
          <p:nvPr/>
        </p:nvSpPr>
        <p:spPr>
          <a:xfrm>
            <a:off x="1085422" y="3912829"/>
            <a:ext cx="233910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ST2 –  General Straight</a:t>
            </a:r>
            <a:endParaRPr lang="en-US" dirty="0"/>
          </a:p>
        </p:txBody>
      </p:sp>
      <p:sp>
        <p:nvSpPr>
          <p:cNvPr id="36" name="Rectangle 35">
            <a:extLst>
              <a:ext uri="{FF2B5EF4-FFF2-40B4-BE49-F238E27FC236}">
                <a16:creationId xmlns:a16="http://schemas.microsoft.com/office/drawing/2014/main" id="{191A98B5-1D34-48F5-B6E3-81708CBCFA02}"/>
              </a:ext>
            </a:extLst>
          </p:cNvPr>
          <p:cNvSpPr/>
          <p:nvPr/>
        </p:nvSpPr>
        <p:spPr>
          <a:xfrm>
            <a:off x="7376713" y="2529964"/>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ST1) </a:t>
            </a:r>
            <a:endParaRPr lang="en-US" dirty="0"/>
          </a:p>
        </p:txBody>
      </p:sp>
      <p:sp>
        <p:nvSpPr>
          <p:cNvPr id="37" name="Rectangle 36">
            <a:extLst>
              <a:ext uri="{FF2B5EF4-FFF2-40B4-BE49-F238E27FC236}">
                <a16:creationId xmlns:a16="http://schemas.microsoft.com/office/drawing/2014/main" id="{743C70D9-71BB-4B29-A6F3-A7386DCF5658}"/>
              </a:ext>
            </a:extLst>
          </p:cNvPr>
          <p:cNvSpPr/>
          <p:nvPr/>
        </p:nvSpPr>
        <p:spPr>
          <a:xfrm>
            <a:off x="7351670" y="3989945"/>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ST2) </a:t>
            </a:r>
            <a:endParaRPr lang="en-US" dirty="0"/>
          </a:p>
        </p:txBody>
      </p:sp>
    </p:spTree>
    <p:extLst>
      <p:ext uri="{BB962C8B-B14F-4D97-AF65-F5344CB8AC3E}">
        <p14:creationId xmlns:p14="http://schemas.microsoft.com/office/powerpoint/2010/main" val="2914595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024158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Comparison with Viterbi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1156832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Performance</a:t>
            </a:r>
          </a:p>
          <a:p>
            <a:r>
              <a:rPr lang="en-US" sz="1800" dirty="0">
                <a:solidFill>
                  <a:schemeClr val="tx1"/>
                </a:solidFill>
              </a:rPr>
              <a:t>lost</a:t>
            </a:r>
          </a:p>
          <a:p>
            <a:r>
              <a:rPr lang="en-US" sz="1800" dirty="0">
                <a:solidFill>
                  <a:schemeClr val="tx1"/>
                </a:solidFill>
              </a:rPr>
              <a:t>Combined </a:t>
            </a:r>
          </a:p>
          <a:p>
            <a:r>
              <a:rPr lang="en-US" sz="18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p:spTree>
    <p:extLst>
      <p:ext uri="{BB962C8B-B14F-4D97-AF65-F5344CB8AC3E}">
        <p14:creationId xmlns:p14="http://schemas.microsoft.com/office/powerpoint/2010/main" val="3163569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024581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48751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Clouds Scene</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77359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239"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7385</Words>
  <Application>Microsoft Office PowerPoint</Application>
  <PresentationFormat>Widescreen</PresentationFormat>
  <Paragraphs>745</Paragraphs>
  <Slides>50</Slides>
  <Notes>49</Notes>
  <HiddenSlides>11</HiddenSlides>
  <MMClips>8</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4"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2020-03-21T14:47:33Z</dcterms:modified>
</cp:coreProperties>
</file>